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311" r:id="rId3"/>
    <p:sldId id="312" r:id="rId4"/>
    <p:sldId id="435" r:id="rId5"/>
    <p:sldId id="362" r:id="rId6"/>
    <p:sldId id="433" r:id="rId7"/>
    <p:sldId id="436" r:id="rId8"/>
    <p:sldId id="412" r:id="rId9"/>
    <p:sldId id="363" r:id="rId10"/>
    <p:sldId id="364" r:id="rId11"/>
    <p:sldId id="437" r:id="rId12"/>
    <p:sldId id="438" r:id="rId13"/>
    <p:sldId id="365" r:id="rId14"/>
    <p:sldId id="440" r:id="rId15"/>
    <p:sldId id="366" r:id="rId16"/>
    <p:sldId id="367" r:id="rId17"/>
    <p:sldId id="441" r:id="rId18"/>
    <p:sldId id="442" r:id="rId19"/>
    <p:sldId id="368" r:id="rId20"/>
    <p:sldId id="443" r:id="rId21"/>
    <p:sldId id="371" r:id="rId22"/>
    <p:sldId id="372" r:id="rId23"/>
    <p:sldId id="444" r:id="rId24"/>
    <p:sldId id="373" r:id="rId25"/>
    <p:sldId id="445" r:id="rId26"/>
    <p:sldId id="374" r:id="rId27"/>
    <p:sldId id="446" r:id="rId28"/>
    <p:sldId id="404" r:id="rId29"/>
    <p:sldId id="447" r:id="rId30"/>
    <p:sldId id="448" r:id="rId31"/>
    <p:sldId id="449" r:id="rId32"/>
    <p:sldId id="406" r:id="rId33"/>
    <p:sldId id="407" r:id="rId34"/>
    <p:sldId id="408" r:id="rId35"/>
    <p:sldId id="450" r:id="rId36"/>
    <p:sldId id="409" r:id="rId37"/>
    <p:sldId id="451" r:id="rId38"/>
    <p:sldId id="410" r:id="rId39"/>
    <p:sldId id="452" r:id="rId40"/>
    <p:sldId id="349" r:id="rId41"/>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2">
          <p15:clr>
            <a:srgbClr val="A4A3A4"/>
          </p15:clr>
        </p15:guide>
        <p15:guide id="2" pos="386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E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76" autoAdjust="0"/>
    <p:restoredTop sz="94660"/>
  </p:normalViewPr>
  <p:slideViewPr>
    <p:cSldViewPr snapToGrid="0" showGuides="1">
      <p:cViewPr varScale="1">
        <p:scale>
          <a:sx n="72" d="100"/>
          <a:sy n="72" d="100"/>
        </p:scale>
        <p:origin x="452" y="64"/>
      </p:cViewPr>
      <p:guideLst>
        <p:guide orient="horz" pos="2102"/>
        <p:guide pos="386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85CE5F-2384-4ECA-A1A3-47861EA0C823}" type="datetimeFigureOut">
              <a:rPr lang="zh-CN" altLang="en-US" smtClean="0"/>
              <a:t>2023/4/20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2CD896-5BB0-47EA-A9FD-AA08636F55D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A2CD896-5BB0-47EA-A9FD-AA08636F55D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A2CD896-5BB0-47EA-A9FD-AA08636F55D3}"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11</a:t>
            </a:fld>
            <a:endParaRPr lang="zh-CN" alt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12</a:t>
            </a:fld>
            <a:endParaRPr lang="zh-CN" alt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13</a:t>
            </a:fld>
            <a:endParaRPr lang="zh-CN" alt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14</a:t>
            </a:fld>
            <a:endParaRPr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15</a:t>
            </a:fld>
            <a:endParaRPr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A2CD896-5BB0-47EA-A9FD-AA08636F55D3}"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17</a:t>
            </a:fld>
            <a:endParaRPr lang="zh-CN"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18</a:t>
            </a:fld>
            <a:endParaRPr lang="zh-CN" alt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19</a:t>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A2CD896-5BB0-47EA-A9FD-AA08636F55D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20</a:t>
            </a:fld>
            <a:endParaRPr lang="zh-CN" alt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21</a:t>
            </a:fld>
            <a:endParaRPr lang="zh-CN" alt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A2CD896-5BB0-47EA-A9FD-AA08636F55D3}"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23</a:t>
            </a:fld>
            <a:endParaRPr lang="zh-CN" alt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24</a:t>
            </a:fld>
            <a:endParaRPr lang="zh-CN" alt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25</a:t>
            </a:fld>
            <a:endParaRPr lang="zh-CN" alt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26</a:t>
            </a:fld>
            <a:endParaRPr lang="zh-CN" alt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27</a:t>
            </a:fld>
            <a:endParaRPr lang="zh-CN" alt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A2CD896-5BB0-47EA-A9FD-AA08636F55D3}"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29</a:t>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A2CD896-5BB0-47EA-A9FD-AA08636F55D3}"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30</a:t>
            </a:fld>
            <a:endParaRPr lang="zh-CN" alt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31</a:t>
            </a:fld>
            <a:endParaRPr lang="zh-CN" alt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32</a:t>
            </a:fld>
            <a:endParaRPr lang="zh-CN" alt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33</a:t>
            </a:fld>
            <a:endParaRPr lang="zh-CN" altLang="en-US">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A2CD896-5BB0-47EA-A9FD-AA08636F55D3}"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35</a:t>
            </a:fld>
            <a:endParaRPr lang="zh-CN" altLang="en-US">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36</a:t>
            </a:fld>
            <a:endParaRPr lang="zh-CN" altLang="en-US">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37</a:t>
            </a:fld>
            <a:endParaRPr lang="zh-CN" altLang="en-US">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38</a:t>
            </a:fld>
            <a:endParaRPr lang="zh-CN" altLang="en-US">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39</a:t>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4</a:t>
            </a:fld>
            <a:endParaRPr lang="zh-CN" altLang="en-US">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A2CD896-5BB0-47EA-A9FD-AA08636F55D3}" type="slidenum">
              <a:rPr lang="zh-CN" altLang="en-US" smtClean="0"/>
              <a:t>40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5</a:t>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6</a:t>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7</a:t>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8</a:t>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9</a:t>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2516C88-1DBC-4A6F-B7E7-3EF051E8B715}" type="datetimeFigureOut">
              <a:rPr lang="zh-CN" altLang="en-US" smtClean="0"/>
              <a:t>2023/4/20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BB8A7E-8CFB-4EE6-B02F-58142BF95AC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50D784D-74CC-49A9-95D7-F9265270368D}" type="datetimeFigureOut">
              <a:rPr lang="zh-CN" altLang="en-US" smtClean="0"/>
              <a:t>2023/4/20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B9CE88-B01A-4C96-939E-9A9613C2A59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50D784D-74CC-49A9-95D7-F9265270368D}" type="datetimeFigureOut">
              <a:rPr lang="zh-CN" altLang="en-US" smtClean="0"/>
              <a:t>2023/4/20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B9CE88-B01A-4C96-939E-9A9613C2A59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2516C88-1DBC-4A6F-B7E7-3EF051E8B715}" type="datetimeFigureOut">
              <a:rPr lang="zh-CN" altLang="en-US" smtClean="0"/>
              <a:t>2023/4/20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BB8A7E-8CFB-4EE6-B02F-58142BF95AC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2516C88-1DBC-4A6F-B7E7-3EF051E8B715}" type="datetimeFigureOut">
              <a:rPr lang="zh-CN" altLang="en-US" smtClean="0"/>
              <a:t>2023/4/20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BB8A7E-8CFB-4EE6-B02F-58142BF95AC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22516C88-1DBC-4A6F-B7E7-3EF051E8B715}" type="datetimeFigureOut">
              <a:rPr lang="zh-CN" altLang="en-US" smtClean="0"/>
              <a:t>2023/4/20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BB8A7E-8CFB-4EE6-B02F-58142BF95AC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50D784D-74CC-49A9-95D7-F9265270368D}" type="datetimeFigureOut">
              <a:rPr lang="zh-CN" altLang="en-US" smtClean="0"/>
              <a:t>2023/4/20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0B9CE88-B01A-4C96-939E-9A9613C2A59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0D784D-74CC-49A9-95D7-F9265270368D}" type="datetimeFigureOut">
              <a:rPr lang="zh-CN" altLang="en-US" smtClean="0"/>
              <a:t>2023/4/20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0B9CE88-B01A-4C96-939E-9A9613C2A59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50D784D-74CC-49A9-95D7-F9265270368D}" type="datetimeFigureOut">
              <a:rPr lang="zh-CN" altLang="en-US" smtClean="0"/>
              <a:t>2023/4/20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0B9CE88-B01A-4C96-939E-9A9613C2A59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50D784D-74CC-49A9-95D7-F9265270368D}" type="datetimeFigureOut">
              <a:rPr lang="zh-CN" altLang="en-US" smtClean="0"/>
              <a:t>2023/4/20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B9CE88-B01A-4C96-939E-9A9613C2A59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50D784D-74CC-49A9-95D7-F9265270368D}" type="datetimeFigureOut">
              <a:rPr lang="zh-CN" altLang="en-US" smtClean="0"/>
              <a:t>2023/4/20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B9CE88-B01A-4C96-939E-9A9613C2A59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516C88-1DBC-4A6F-B7E7-3EF051E8B715}" type="datetimeFigureOut">
              <a:rPr lang="zh-CN" altLang="en-US" smtClean="0"/>
              <a:t>2023/4/20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BB8A7E-8CFB-4EE6-B02F-58142BF95AC5}" type="slidenum">
              <a:rPr lang="zh-CN" altLang="en-US" smtClean="0"/>
              <a:t>‹#›</a:t>
            </a:fld>
            <a:endParaRPr lang="zh-CN" altLang="en-US"/>
          </a:p>
        </p:txBody>
      </p:sp>
      <p:sp>
        <p:nvSpPr>
          <p:cNvPr id="8" name="矩形 7"/>
          <p:cNvSpPr/>
          <p:nvPr userDrawn="1"/>
        </p:nvSpPr>
        <p:spPr>
          <a:xfrm>
            <a:off x="0" y="0"/>
            <a:ext cx="12192000" cy="6858000"/>
          </a:xfrm>
          <a:prstGeom prst="rect">
            <a:avLst/>
          </a:prstGeom>
          <a:solidFill>
            <a:srgbClr val="F5E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4="http://schemas.microsoft.com/office/powerpoint/2010/main">
    <mc:Choice Requires="p14">
      <p:transition p14:dur="10" advTm="0"/>
    </mc:Choice>
    <mc:Fallback xmlns="">
      <p:transition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03723" y="2745633"/>
            <a:ext cx="5184990" cy="4147992"/>
          </a:xfrm>
          <a:prstGeom prst="rect">
            <a:avLst/>
          </a:prstGeom>
        </p:spPr>
      </p:pic>
      <p:pic>
        <p:nvPicPr>
          <p:cNvPr id="35" name="图片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069010"/>
            <a:ext cx="4460240" cy="2788989"/>
          </a:xfrm>
          <a:prstGeom prst="rect">
            <a:avLst/>
          </a:prstGeom>
        </p:spPr>
      </p:pic>
      <p:sp>
        <p:nvSpPr>
          <p:cNvPr id="30" name="矩形 29"/>
          <p:cNvSpPr/>
          <p:nvPr/>
        </p:nvSpPr>
        <p:spPr>
          <a:xfrm>
            <a:off x="553457" y="2337346"/>
            <a:ext cx="11085086" cy="861774"/>
          </a:xfrm>
          <a:prstGeom prst="rect">
            <a:avLst/>
          </a:prstGeom>
        </p:spPr>
        <p:txBody>
          <a:bodyPr wrap="none">
            <a:spAutoFit/>
          </a:bodyPr>
          <a:lstStyle/>
          <a:p>
            <a:pPr algn="ctr"/>
            <a:r>
              <a:rPr lang="zh-CN" altLang="en-US" sz="5000" b="1" dirty="0">
                <a:solidFill>
                  <a:srgbClr val="C00000"/>
                </a:solidFill>
                <a:effectLst>
                  <a:outerShdw blurRad="38100" dist="38100" dir="2700000" algn="tl">
                    <a:srgbClr val="000000">
                      <a:alpha val="43137"/>
                    </a:srgbClr>
                  </a:outerShdw>
                </a:effectLst>
                <a:latin typeface="字体视界-NEW魏碑体" panose="02010601030101010101" pitchFamily="2" charset="-122"/>
                <a:ea typeface="字体视界-NEW魏碑体" panose="02010601030101010101" pitchFamily="2" charset="-122"/>
                <a:cs typeface="+mn-ea"/>
                <a:sym typeface="+mn-lt"/>
              </a:rPr>
              <a:t>党的十八大以来历次党内集中学习教育</a:t>
            </a:r>
          </a:p>
        </p:txBody>
      </p:sp>
      <p:sp>
        <p:nvSpPr>
          <p:cNvPr id="31" name="矩形 30"/>
          <p:cNvSpPr/>
          <p:nvPr/>
        </p:nvSpPr>
        <p:spPr>
          <a:xfrm>
            <a:off x="3224848" y="3853208"/>
            <a:ext cx="5669280" cy="583565"/>
          </a:xfrm>
          <a:prstGeom prst="rect">
            <a:avLst/>
          </a:prstGeom>
        </p:spPr>
        <p:txBody>
          <a:bodyPr wrap="none">
            <a:spAutoFit/>
          </a:bodyPr>
          <a:lstStyle/>
          <a:p>
            <a:pPr algn="ctr"/>
            <a:r>
              <a:rPr lang="en-US" altLang="zh-CN" sz="3200" dirty="0">
                <a:solidFill>
                  <a:srgbClr val="C00000"/>
                </a:solidFill>
                <a:latin typeface="黑体" charset="0"/>
                <a:ea typeface="黑体" charset="0"/>
                <a:cs typeface="黑体" charset="0"/>
                <a:sym typeface="+mn-lt"/>
              </a:rPr>
              <a:t>—— </a:t>
            </a:r>
            <a:r>
              <a:rPr lang="zh-CN" altLang="en-US" sz="3200" dirty="0">
                <a:solidFill>
                  <a:srgbClr val="C00000"/>
                </a:solidFill>
                <a:latin typeface="黑体" charset="0"/>
                <a:ea typeface="黑体" charset="0"/>
                <a:cs typeface="黑体" charset="0"/>
                <a:sym typeface="+mn-lt"/>
              </a:rPr>
              <a:t>不忘初心，牢记使命</a:t>
            </a:r>
            <a:r>
              <a:rPr lang="en-US" altLang="zh-CN" sz="3200" dirty="0">
                <a:solidFill>
                  <a:srgbClr val="C00000"/>
                </a:solidFill>
                <a:latin typeface="黑体" charset="0"/>
                <a:ea typeface="黑体" charset="0"/>
                <a:cs typeface="黑体" charset="0"/>
                <a:sym typeface="+mn-lt"/>
              </a:rPr>
              <a:t>——</a:t>
            </a:r>
            <a:endParaRPr lang="zh-CN" altLang="en-US" sz="3200" dirty="0">
              <a:solidFill>
                <a:srgbClr val="C00000"/>
              </a:solidFill>
              <a:latin typeface="黑体" charset="0"/>
              <a:ea typeface="黑体" charset="0"/>
              <a:cs typeface="黑体" charset="0"/>
              <a:sym typeface="+mn-lt"/>
            </a:endParaRPr>
          </a:p>
        </p:txBody>
      </p:sp>
      <p:pic>
        <p:nvPicPr>
          <p:cNvPr id="33" name="图片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7468" y="552220"/>
            <a:ext cx="2857500" cy="1190625"/>
          </a:xfrm>
          <a:prstGeom prst="rect">
            <a:avLst/>
          </a:prstGeom>
        </p:spPr>
      </p:pic>
      <p:sp>
        <p:nvSpPr>
          <p:cNvPr id="38" name="矩形 37"/>
          <p:cNvSpPr/>
          <p:nvPr/>
        </p:nvSpPr>
        <p:spPr>
          <a:xfrm>
            <a:off x="3758216" y="4993536"/>
            <a:ext cx="4602542" cy="923330"/>
          </a:xfrm>
          <a:prstGeom prst="rect">
            <a:avLst/>
          </a:prstGeom>
        </p:spPr>
        <p:txBody>
          <a:bodyPr wrap="none">
            <a:spAutoFit/>
          </a:bodyPr>
          <a:lstStyle/>
          <a:p>
            <a:pPr algn="ctr"/>
            <a:r>
              <a:rPr lang="zh-CN" altLang="en-US" b="1" dirty="0">
                <a:solidFill>
                  <a:srgbClr val="C00000"/>
                </a:solidFill>
                <a:latin typeface="仿宋" charset="0"/>
                <a:ea typeface="仿宋" charset="0"/>
                <a:cs typeface="仿宋" charset="0"/>
                <a:sym typeface="+mn-lt"/>
              </a:rPr>
              <a:t>中国人民大学学生党建促进会研究室</a:t>
            </a:r>
            <a:r>
              <a:rPr lang="en-US" altLang="zh-CN" b="1" dirty="0">
                <a:solidFill>
                  <a:srgbClr val="C00000"/>
                </a:solidFill>
                <a:latin typeface="仿宋" charset="0"/>
                <a:ea typeface="仿宋" charset="0"/>
                <a:cs typeface="仿宋" charset="0"/>
                <a:sym typeface="+mn-lt"/>
              </a:rPr>
              <a:t>  </a:t>
            </a:r>
            <a:r>
              <a:rPr lang="zh-CN" altLang="en-US" b="1" dirty="0">
                <a:solidFill>
                  <a:srgbClr val="C00000"/>
                </a:solidFill>
                <a:latin typeface="仿宋" charset="0"/>
                <a:ea typeface="仿宋" charset="0"/>
                <a:cs typeface="仿宋" charset="0"/>
                <a:sym typeface="+mn-lt"/>
              </a:rPr>
              <a:t>出品</a:t>
            </a:r>
          </a:p>
          <a:p>
            <a:pPr algn="ctr"/>
            <a:endParaRPr lang="en-US" altLang="zh-CN" b="1" dirty="0">
              <a:solidFill>
                <a:srgbClr val="C00000"/>
              </a:solidFill>
              <a:latin typeface="仿宋" charset="0"/>
              <a:ea typeface="仿宋" charset="0"/>
              <a:cs typeface="仿宋" charset="0"/>
              <a:sym typeface="+mn-lt"/>
            </a:endParaRPr>
          </a:p>
          <a:p>
            <a:pPr algn="ctr"/>
            <a:r>
              <a:rPr lang="en-US" altLang="zh-CN" b="1" dirty="0">
                <a:solidFill>
                  <a:srgbClr val="C00000"/>
                </a:solidFill>
                <a:latin typeface="仿宋" charset="0"/>
                <a:ea typeface="仿宋" charset="0"/>
                <a:cs typeface="仿宋" charset="0"/>
                <a:sym typeface="+mn-lt"/>
              </a:rPr>
              <a:t>2023</a:t>
            </a:r>
            <a:r>
              <a:rPr lang="zh-CN" altLang="en-US" b="1" dirty="0">
                <a:solidFill>
                  <a:srgbClr val="C00000"/>
                </a:solidFill>
                <a:latin typeface="仿宋" charset="0"/>
                <a:ea typeface="仿宋" charset="0"/>
                <a:cs typeface="仿宋" charset="0"/>
                <a:sym typeface="+mn-lt"/>
              </a:rPr>
              <a:t>年</a:t>
            </a:r>
            <a:r>
              <a:rPr lang="en-US" altLang="zh-CN" b="1" dirty="0">
                <a:solidFill>
                  <a:srgbClr val="C00000"/>
                </a:solidFill>
                <a:latin typeface="仿宋" charset="0"/>
                <a:ea typeface="仿宋" charset="0"/>
                <a:cs typeface="仿宋" charset="0"/>
                <a:sym typeface="+mn-lt"/>
              </a:rPr>
              <a:t>4</a:t>
            </a:r>
            <a:r>
              <a:rPr lang="zh-CN" altLang="en-US" b="1" dirty="0">
                <a:solidFill>
                  <a:srgbClr val="C00000"/>
                </a:solidFill>
                <a:latin typeface="仿宋" charset="0"/>
                <a:ea typeface="仿宋" charset="0"/>
                <a:cs typeface="仿宋" charset="0"/>
                <a:sym typeface="+mn-lt"/>
              </a:rPr>
              <a:t>月</a:t>
            </a:r>
          </a:p>
        </p:txBody>
      </p:sp>
      <p:pic>
        <p:nvPicPr>
          <p:cNvPr id="40" name="图片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902340" flipH="1">
            <a:off x="1320789" y="755281"/>
            <a:ext cx="2100539" cy="8752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down)">
                                      <p:cBhvr>
                                        <p:cTn id="11" dur="500"/>
                                        <p:tgtEl>
                                          <p:spTgt spid="37"/>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p:cTn id="15" dur="1000" fill="hold"/>
                                        <p:tgtEl>
                                          <p:spTgt spid="30"/>
                                        </p:tgtEl>
                                        <p:attrNameLst>
                                          <p:attrName>ppt_w</p:attrName>
                                        </p:attrNameLst>
                                      </p:cBhvr>
                                      <p:tavLst>
                                        <p:tav tm="0">
                                          <p:val>
                                            <p:fltVal val="0"/>
                                          </p:val>
                                        </p:tav>
                                        <p:tav tm="100000">
                                          <p:val>
                                            <p:strVal val="#ppt_w"/>
                                          </p:val>
                                        </p:tav>
                                      </p:tavLst>
                                    </p:anim>
                                    <p:anim calcmode="lin" valueType="num">
                                      <p:cBhvr>
                                        <p:cTn id="16" dur="1000" fill="hold"/>
                                        <p:tgtEl>
                                          <p:spTgt spid="30"/>
                                        </p:tgtEl>
                                        <p:attrNameLst>
                                          <p:attrName>ppt_h</p:attrName>
                                        </p:attrNameLst>
                                      </p:cBhvr>
                                      <p:tavLst>
                                        <p:tav tm="0">
                                          <p:val>
                                            <p:fltVal val="0"/>
                                          </p:val>
                                        </p:tav>
                                        <p:tav tm="100000">
                                          <p:val>
                                            <p:strVal val="#ppt_h"/>
                                          </p:val>
                                        </p:tav>
                                      </p:tavLst>
                                    </p:anim>
                                    <p:animEffect transition="in" filter="fade">
                                      <p:cBhvr>
                                        <p:cTn id="17" dur="1000"/>
                                        <p:tgtEl>
                                          <p:spTgt spid="30"/>
                                        </p:tgtEl>
                                      </p:cBhvr>
                                    </p:animEffect>
                                  </p:childTnLst>
                                </p:cTn>
                              </p:par>
                              <p:par>
                                <p:cTn id="18" presetID="35" presetClass="path" presetSubtype="0" accel="50000" decel="50000" fill="hold" grpId="1" nodeType="withEffect">
                                  <p:stCondLst>
                                    <p:cond delay="0"/>
                                  </p:stCondLst>
                                  <p:childTnLst>
                                    <p:animMotion origin="layout" path="M 0 1.48148E-6 L -0.41185 1.48148E-6 " pathEditMode="relative" rAng="0" ptsTypes="AA">
                                      <p:cBhvr>
                                        <p:cTn id="19" dur="2000" spd="-100000" fill="hold"/>
                                        <p:tgtEl>
                                          <p:spTgt spid="30"/>
                                        </p:tgtEl>
                                        <p:attrNameLst>
                                          <p:attrName>ppt_x</p:attrName>
                                          <p:attrName>ppt_y</p:attrName>
                                        </p:attrNameLst>
                                      </p:cBhvr>
                                      <p:rCtr x="-20599" y="0"/>
                                    </p:animMotion>
                                  </p:childTnLst>
                                </p:cTn>
                              </p:par>
                              <p:par>
                                <p:cTn id="20" presetID="53" presetClass="entr" presetSubtype="16"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1000" fill="hold"/>
                                        <p:tgtEl>
                                          <p:spTgt spid="31"/>
                                        </p:tgtEl>
                                        <p:attrNameLst>
                                          <p:attrName>ppt_w</p:attrName>
                                        </p:attrNameLst>
                                      </p:cBhvr>
                                      <p:tavLst>
                                        <p:tav tm="0">
                                          <p:val>
                                            <p:fltVal val="0"/>
                                          </p:val>
                                        </p:tav>
                                        <p:tav tm="100000">
                                          <p:val>
                                            <p:strVal val="#ppt_w"/>
                                          </p:val>
                                        </p:tav>
                                      </p:tavLst>
                                    </p:anim>
                                    <p:anim calcmode="lin" valueType="num">
                                      <p:cBhvr>
                                        <p:cTn id="23" dur="1000" fill="hold"/>
                                        <p:tgtEl>
                                          <p:spTgt spid="31"/>
                                        </p:tgtEl>
                                        <p:attrNameLst>
                                          <p:attrName>ppt_h</p:attrName>
                                        </p:attrNameLst>
                                      </p:cBhvr>
                                      <p:tavLst>
                                        <p:tav tm="0">
                                          <p:val>
                                            <p:fltVal val="0"/>
                                          </p:val>
                                        </p:tav>
                                        <p:tav tm="100000">
                                          <p:val>
                                            <p:strVal val="#ppt_h"/>
                                          </p:val>
                                        </p:tav>
                                      </p:tavLst>
                                    </p:anim>
                                    <p:animEffect transition="in" filter="fade">
                                      <p:cBhvr>
                                        <p:cTn id="24" dur="1000"/>
                                        <p:tgtEl>
                                          <p:spTgt spid="31"/>
                                        </p:tgtEl>
                                      </p:cBhvr>
                                    </p:animEffect>
                                  </p:childTnLst>
                                </p:cTn>
                              </p:par>
                              <p:par>
                                <p:cTn id="25" presetID="35" presetClass="path" presetSubtype="0" accel="50000" decel="50000" fill="hold" grpId="1" nodeType="withEffect">
                                  <p:stCondLst>
                                    <p:cond delay="0"/>
                                  </p:stCondLst>
                                  <p:childTnLst>
                                    <p:animMotion origin="layout" path="M 4.79167E-6 1.85185E-6 L 0.31575 1.85185E-6 " pathEditMode="relative" rAng="0" ptsTypes="AA">
                                      <p:cBhvr>
                                        <p:cTn id="26" dur="2000" spd="-100000" fill="hold"/>
                                        <p:tgtEl>
                                          <p:spTgt spid="31"/>
                                        </p:tgtEl>
                                        <p:attrNameLst>
                                          <p:attrName>ppt_x</p:attrName>
                                          <p:attrName>ppt_y</p:attrName>
                                        </p:attrNameLst>
                                      </p:cBhvr>
                                      <p:rCtr x="15781" y="0"/>
                                    </p:animMotion>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33"/>
                                        </p:tgtEl>
                                        <p:attrNameLst>
                                          <p:attrName>style.visibility</p:attrName>
                                        </p:attrNameLst>
                                      </p:cBhvr>
                                      <p:to>
                                        <p:strVal val="visible"/>
                                      </p:to>
                                    </p:set>
                                    <p:anim calcmode="lin" valueType="num">
                                      <p:cBhvr>
                                        <p:cTn id="30" dur="1000" fill="hold"/>
                                        <p:tgtEl>
                                          <p:spTgt spid="33"/>
                                        </p:tgtEl>
                                        <p:attrNameLst>
                                          <p:attrName>ppt_w</p:attrName>
                                        </p:attrNameLst>
                                      </p:cBhvr>
                                      <p:tavLst>
                                        <p:tav tm="0">
                                          <p:val>
                                            <p:fltVal val="0"/>
                                          </p:val>
                                        </p:tav>
                                        <p:tav tm="100000">
                                          <p:val>
                                            <p:strVal val="#ppt_w"/>
                                          </p:val>
                                        </p:tav>
                                      </p:tavLst>
                                    </p:anim>
                                    <p:anim calcmode="lin" valueType="num">
                                      <p:cBhvr>
                                        <p:cTn id="31" dur="1000" fill="hold"/>
                                        <p:tgtEl>
                                          <p:spTgt spid="33"/>
                                        </p:tgtEl>
                                        <p:attrNameLst>
                                          <p:attrName>ppt_h</p:attrName>
                                        </p:attrNameLst>
                                      </p:cBhvr>
                                      <p:tavLst>
                                        <p:tav tm="0">
                                          <p:val>
                                            <p:fltVal val="0"/>
                                          </p:val>
                                        </p:tav>
                                        <p:tav tm="100000">
                                          <p:val>
                                            <p:strVal val="#ppt_h"/>
                                          </p:val>
                                        </p:tav>
                                      </p:tavLst>
                                    </p:anim>
                                    <p:animEffect transition="in" filter="fade">
                                      <p:cBhvr>
                                        <p:cTn id="32" dur="1000"/>
                                        <p:tgtEl>
                                          <p:spTgt spid="33"/>
                                        </p:tgtEl>
                                      </p:cBhvr>
                                    </p:animEffect>
                                  </p:childTnLst>
                                </p:cTn>
                              </p:par>
                              <p:par>
                                <p:cTn id="33" presetID="35" presetClass="path" presetSubtype="0" accel="50000" decel="50000" fill="hold" nodeType="withEffect">
                                  <p:stCondLst>
                                    <p:cond delay="0"/>
                                  </p:stCondLst>
                                  <p:childTnLst>
                                    <p:animMotion origin="layout" path="M 6.25E-7 -1.11111E-6 L 0.31575 -1.11111E-6 " pathEditMode="relative" rAng="0" ptsTypes="AA">
                                      <p:cBhvr>
                                        <p:cTn id="34" dur="2000" spd="-100000" fill="hold"/>
                                        <p:tgtEl>
                                          <p:spTgt spid="33"/>
                                        </p:tgtEl>
                                        <p:attrNameLst>
                                          <p:attrName>ppt_x</p:attrName>
                                          <p:attrName>ppt_y</p:attrName>
                                        </p:attrNameLst>
                                      </p:cBhvr>
                                      <p:rCtr x="15781" y="0"/>
                                    </p:animMotion>
                                  </p:childTnLst>
                                </p:cTn>
                              </p:par>
                              <p:par>
                                <p:cTn id="35" presetID="53" presetClass="entr" presetSubtype="16"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p:cTn id="37" dur="1000" fill="hold"/>
                                        <p:tgtEl>
                                          <p:spTgt spid="38"/>
                                        </p:tgtEl>
                                        <p:attrNameLst>
                                          <p:attrName>ppt_w</p:attrName>
                                        </p:attrNameLst>
                                      </p:cBhvr>
                                      <p:tavLst>
                                        <p:tav tm="0">
                                          <p:val>
                                            <p:fltVal val="0"/>
                                          </p:val>
                                        </p:tav>
                                        <p:tav tm="100000">
                                          <p:val>
                                            <p:strVal val="#ppt_w"/>
                                          </p:val>
                                        </p:tav>
                                      </p:tavLst>
                                    </p:anim>
                                    <p:anim calcmode="lin" valueType="num">
                                      <p:cBhvr>
                                        <p:cTn id="38" dur="1000" fill="hold"/>
                                        <p:tgtEl>
                                          <p:spTgt spid="38"/>
                                        </p:tgtEl>
                                        <p:attrNameLst>
                                          <p:attrName>ppt_h</p:attrName>
                                        </p:attrNameLst>
                                      </p:cBhvr>
                                      <p:tavLst>
                                        <p:tav tm="0">
                                          <p:val>
                                            <p:fltVal val="0"/>
                                          </p:val>
                                        </p:tav>
                                        <p:tav tm="100000">
                                          <p:val>
                                            <p:strVal val="#ppt_h"/>
                                          </p:val>
                                        </p:tav>
                                      </p:tavLst>
                                    </p:anim>
                                    <p:animEffect transition="in" filter="fade">
                                      <p:cBhvr>
                                        <p:cTn id="39" dur="1000"/>
                                        <p:tgtEl>
                                          <p:spTgt spid="38"/>
                                        </p:tgtEl>
                                      </p:cBhvr>
                                    </p:animEffect>
                                  </p:childTnLst>
                                </p:cTn>
                              </p:par>
                              <p:par>
                                <p:cTn id="40" presetID="35" presetClass="path" presetSubtype="0" accel="50000" decel="50000" fill="hold" grpId="1" nodeType="withEffect">
                                  <p:stCondLst>
                                    <p:cond delay="0"/>
                                  </p:stCondLst>
                                  <p:childTnLst>
                                    <p:animMotion origin="layout" path="M 4.79167E-6 -2.59259E-6 L 0.31575 -2.59259E-6 " pathEditMode="relative" rAng="0" ptsTypes="AA">
                                      <p:cBhvr>
                                        <p:cTn id="41" dur="2000" spd="-100000" fill="hold"/>
                                        <p:tgtEl>
                                          <p:spTgt spid="38"/>
                                        </p:tgtEl>
                                        <p:attrNameLst>
                                          <p:attrName>ppt_x</p:attrName>
                                          <p:attrName>ppt_y</p:attrName>
                                        </p:attrNameLst>
                                      </p:cBhvr>
                                      <p:rCtr x="15781" y="0"/>
                                    </p:animMotion>
                                  </p:childTnLst>
                                </p:cTn>
                              </p:par>
                            </p:childTnLst>
                          </p:cTn>
                        </p:par>
                        <p:par>
                          <p:cTn id="42" fill="hold">
                            <p:stCondLst>
                              <p:cond delay="3000"/>
                            </p:stCondLst>
                            <p:childTnLst>
                              <p:par>
                                <p:cTn id="43" presetID="53" presetClass="entr" presetSubtype="16"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p:cTn id="45" dur="1000" fill="hold"/>
                                        <p:tgtEl>
                                          <p:spTgt spid="40"/>
                                        </p:tgtEl>
                                        <p:attrNameLst>
                                          <p:attrName>ppt_w</p:attrName>
                                        </p:attrNameLst>
                                      </p:cBhvr>
                                      <p:tavLst>
                                        <p:tav tm="0">
                                          <p:val>
                                            <p:fltVal val="0"/>
                                          </p:val>
                                        </p:tav>
                                        <p:tav tm="100000">
                                          <p:val>
                                            <p:strVal val="#ppt_w"/>
                                          </p:val>
                                        </p:tav>
                                      </p:tavLst>
                                    </p:anim>
                                    <p:anim calcmode="lin" valueType="num">
                                      <p:cBhvr>
                                        <p:cTn id="46" dur="1000" fill="hold"/>
                                        <p:tgtEl>
                                          <p:spTgt spid="40"/>
                                        </p:tgtEl>
                                        <p:attrNameLst>
                                          <p:attrName>ppt_h</p:attrName>
                                        </p:attrNameLst>
                                      </p:cBhvr>
                                      <p:tavLst>
                                        <p:tav tm="0">
                                          <p:val>
                                            <p:fltVal val="0"/>
                                          </p:val>
                                        </p:tav>
                                        <p:tav tm="100000">
                                          <p:val>
                                            <p:strVal val="#ppt_h"/>
                                          </p:val>
                                        </p:tav>
                                      </p:tavLst>
                                    </p:anim>
                                    <p:animEffect transition="in" filter="fade">
                                      <p:cBhvr>
                                        <p:cTn id="47" dur="1000"/>
                                        <p:tgtEl>
                                          <p:spTgt spid="40"/>
                                        </p:tgtEl>
                                      </p:cBhvr>
                                    </p:animEffect>
                                  </p:childTnLst>
                                </p:cTn>
                              </p:par>
                              <p:par>
                                <p:cTn id="48" presetID="35" presetClass="path" presetSubtype="0" accel="50000" decel="50000" fill="hold" nodeType="withEffect">
                                  <p:stCondLst>
                                    <p:cond delay="0"/>
                                  </p:stCondLst>
                                  <p:childTnLst>
                                    <p:animMotion origin="layout" path="M -1.04167E-6 -2.96296E-6 L 0.31576 -2.96296E-6 " pathEditMode="relative" rAng="0" ptsTypes="AA">
                                      <p:cBhvr>
                                        <p:cTn id="49" dur="2000" spd="-100000" fill="hold"/>
                                        <p:tgtEl>
                                          <p:spTgt spid="40"/>
                                        </p:tgtEl>
                                        <p:attrNameLst>
                                          <p:attrName>ppt_x</p:attrName>
                                          <p:attrName>ppt_y</p:attrName>
                                        </p:attrNameLst>
                                      </p:cBhvr>
                                      <p:rCtr x="1578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31" grpId="0"/>
      <p:bldP spid="31" grpId="1"/>
      <p:bldP spid="38" grpId="0"/>
      <p:bldP spid="38"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2578" y="5878729"/>
            <a:ext cx="6809422" cy="1120241"/>
          </a:xfrm>
          <a:prstGeom prst="rect">
            <a:avLst/>
          </a:prstGeom>
        </p:spPr>
      </p:pic>
      <p:sp>
        <p:nvSpPr>
          <p:cNvPr id="75" name="文本框 74"/>
          <p:cNvSpPr txBox="1"/>
          <p:nvPr/>
        </p:nvSpPr>
        <p:spPr>
          <a:xfrm>
            <a:off x="5527040" y="117632"/>
            <a:ext cx="1069340" cy="1014730"/>
          </a:xfrm>
          <a:prstGeom prst="rect">
            <a:avLst/>
          </a:prstGeom>
          <a:noFill/>
        </p:spPr>
        <p:txBody>
          <a:bodyPr wrap="none" rtlCol="0">
            <a:spAutoFit/>
          </a:bodyPr>
          <a:lstStyle/>
          <a:p>
            <a:r>
              <a:rPr lang="en-US" altLang="zh-CN" sz="6000" b="1" dirty="0">
                <a:solidFill>
                  <a:srgbClr val="C00000"/>
                </a:solidFill>
                <a:latin typeface="黑体" charset="0"/>
                <a:ea typeface="黑体" charset="0"/>
                <a:cs typeface="+mn-ea"/>
                <a:sym typeface="+mn-lt"/>
              </a:rPr>
              <a:t>02</a:t>
            </a:r>
          </a:p>
        </p:txBody>
      </p:sp>
      <p:sp>
        <p:nvSpPr>
          <p:cNvPr id="78" name="文本框 77"/>
          <p:cNvSpPr txBox="1"/>
          <p:nvPr/>
        </p:nvSpPr>
        <p:spPr>
          <a:xfrm>
            <a:off x="2068296" y="1045526"/>
            <a:ext cx="7815580" cy="1014730"/>
          </a:xfrm>
          <a:prstGeom prst="rect">
            <a:avLst/>
          </a:prstGeom>
          <a:noFill/>
        </p:spPr>
        <p:txBody>
          <a:bodyPr wrap="none" rtlCol="0">
            <a:spAutoFit/>
          </a:bodyPr>
          <a:lstStyle/>
          <a:p>
            <a:pPr algn="ctr"/>
            <a:r>
              <a:rPr lang="zh-CN" altLang="en-US" sz="6000" b="1" dirty="0">
                <a:solidFill>
                  <a:srgbClr val="C00000"/>
                </a:solidFill>
                <a:latin typeface="黑体" charset="0"/>
                <a:ea typeface="黑体" charset="0"/>
                <a:cs typeface="黑体" charset="0"/>
              </a:rPr>
              <a:t>“三严三实”专题教育</a:t>
            </a:r>
          </a:p>
        </p:txBody>
      </p:sp>
      <p:sp>
        <p:nvSpPr>
          <p:cNvPr id="100" name="文本框 99"/>
          <p:cNvSpPr txBox="1"/>
          <p:nvPr/>
        </p:nvSpPr>
        <p:spPr>
          <a:xfrm>
            <a:off x="1236345" y="2230755"/>
            <a:ext cx="9975850" cy="3476625"/>
          </a:xfrm>
          <a:prstGeom prst="rect">
            <a:avLst/>
          </a:prstGeom>
          <a:noFill/>
          <a:ln w="9525">
            <a:noFill/>
          </a:ln>
        </p:spPr>
        <p:txBody>
          <a:bodyPr wrap="square">
            <a:spAutoFit/>
          </a:bodyPr>
          <a:lstStyle/>
          <a:p>
            <a:pPr marL="0" indent="0" algn="l"/>
            <a:r>
              <a:rPr lang="zh-CN" sz="2000" dirty="0">
                <a:solidFill>
                  <a:srgbClr val="000000"/>
                </a:solidFill>
                <a:latin typeface="黑体" charset="0"/>
                <a:ea typeface="黑体" charset="0"/>
                <a:cs typeface="黑体" charset="0"/>
              </a:rPr>
              <a:t>“三严三实”是我们天天要面对的要求，大家要时时铭记、事事坚持、处处上心，随时准备坚持真理、随时准备修正错误，凡是有利于党和人民事业的，就坚决干、加油干、一刻不停歇地干；凡事不利于党和人民事业的，就坚决改、彻底改、一刻不耽误地改。</a:t>
            </a:r>
          </a:p>
          <a:p>
            <a:pPr marL="0" indent="0" algn="l"/>
            <a:endParaRPr lang="zh-CN" sz="2000" dirty="0">
              <a:solidFill>
                <a:srgbClr val="000000"/>
              </a:solidFill>
              <a:latin typeface="黑体" charset="0"/>
              <a:ea typeface="黑体" charset="0"/>
              <a:cs typeface="黑体" charset="0"/>
            </a:endParaRPr>
          </a:p>
          <a:p>
            <a:pPr marL="0" indent="0" algn="r"/>
            <a:r>
              <a:rPr lang="zh-CN" sz="2000" dirty="0">
                <a:solidFill>
                  <a:srgbClr val="000000"/>
                </a:solidFill>
                <a:latin typeface="黑体" charset="0"/>
                <a:ea typeface="黑体" charset="0"/>
                <a:cs typeface="黑体" charset="0"/>
              </a:rPr>
              <a:t>　　</a:t>
            </a:r>
            <a:r>
              <a:rPr lang="zh-CN" sz="2000" dirty="0">
                <a:solidFill>
                  <a:srgbClr val="000000"/>
                </a:solidFill>
                <a:latin typeface="仿宋" charset="0"/>
                <a:ea typeface="仿宋" charset="0"/>
                <a:cs typeface="仿宋" charset="0"/>
              </a:rPr>
              <a:t>——</a:t>
            </a:r>
            <a:r>
              <a:rPr lang="en-US" altLang="zh-CN" sz="2000" dirty="0">
                <a:solidFill>
                  <a:srgbClr val="000000"/>
                </a:solidFill>
                <a:latin typeface="仿宋" charset="0"/>
                <a:ea typeface="仿宋" charset="0"/>
                <a:cs typeface="仿宋" charset="0"/>
              </a:rPr>
              <a:t>2015</a:t>
            </a:r>
            <a:r>
              <a:rPr lang="zh-CN" altLang="en-US" sz="2000" dirty="0">
                <a:solidFill>
                  <a:srgbClr val="000000"/>
                </a:solidFill>
                <a:latin typeface="仿宋" charset="0"/>
                <a:ea typeface="仿宋" charset="0"/>
                <a:cs typeface="仿宋" charset="0"/>
              </a:rPr>
              <a:t>年</a:t>
            </a:r>
            <a:r>
              <a:rPr lang="en-US" altLang="zh-CN" sz="2000" dirty="0">
                <a:solidFill>
                  <a:srgbClr val="000000"/>
                </a:solidFill>
                <a:latin typeface="仿宋" charset="0"/>
                <a:ea typeface="仿宋" charset="0"/>
                <a:cs typeface="仿宋" charset="0"/>
              </a:rPr>
              <a:t>9</a:t>
            </a:r>
            <a:r>
              <a:rPr lang="zh-CN" altLang="en-US" sz="2000" dirty="0">
                <a:solidFill>
                  <a:srgbClr val="000000"/>
                </a:solidFill>
                <a:latin typeface="仿宋" charset="0"/>
                <a:ea typeface="仿宋" charset="0"/>
                <a:cs typeface="仿宋" charset="0"/>
              </a:rPr>
              <a:t>月，习近平在十八届中共中央政治局第二十六次集体学习时强调</a:t>
            </a:r>
            <a:endParaRPr lang="zh-CN" sz="2000" dirty="0">
              <a:solidFill>
                <a:srgbClr val="000000"/>
              </a:solidFill>
              <a:latin typeface="仿宋" charset="0"/>
              <a:ea typeface="仿宋" charset="0"/>
              <a:cs typeface="仿宋" charset="0"/>
            </a:endParaRPr>
          </a:p>
          <a:p>
            <a:pPr marL="0" indent="0" algn="r"/>
            <a:endParaRPr lang="zh-CN" sz="2000" dirty="0">
              <a:solidFill>
                <a:srgbClr val="000000"/>
              </a:solidFill>
              <a:latin typeface="黑体" charset="0"/>
              <a:ea typeface="黑体" charset="0"/>
              <a:cs typeface="黑体" charset="0"/>
            </a:endParaRPr>
          </a:p>
          <a:p>
            <a:pPr marL="0" indent="0" algn="r"/>
            <a:endParaRPr lang="zh-CN" sz="2000" dirty="0">
              <a:solidFill>
                <a:srgbClr val="000000"/>
              </a:solidFill>
              <a:latin typeface="黑体" charset="0"/>
              <a:ea typeface="黑体" charset="0"/>
              <a:cs typeface="黑体" charset="0"/>
            </a:endParaRPr>
          </a:p>
          <a:p>
            <a:pPr marL="0" indent="0" algn="l"/>
            <a:r>
              <a:rPr lang="zh-CN" sz="2000" b="1" dirty="0">
                <a:latin typeface="黑体" charset="0"/>
                <a:ea typeface="黑体" charset="0"/>
                <a:cs typeface="黑体" charset="0"/>
              </a:rPr>
              <a:t>目标要求：</a:t>
            </a:r>
            <a:r>
              <a:rPr lang="zh-CN" sz="2000" dirty="0">
                <a:latin typeface="黑体" charset="0"/>
                <a:ea typeface="黑体" charset="0"/>
                <a:cs typeface="黑体" charset="0"/>
              </a:rPr>
              <a:t> </a:t>
            </a:r>
          </a:p>
          <a:p>
            <a:pPr marL="0" indent="0" algn="l"/>
            <a:r>
              <a:rPr lang="zh-CN" sz="2000" dirty="0">
                <a:solidFill>
                  <a:srgbClr val="000000"/>
                </a:solidFill>
                <a:latin typeface="黑体" charset="0"/>
                <a:ea typeface="黑体" charset="0"/>
                <a:cs typeface="黑体" charset="0"/>
              </a:rPr>
              <a:t>对照“</a:t>
            </a:r>
            <a:r>
              <a:rPr lang="zh-CN" sz="2000" b="1" dirty="0">
                <a:solidFill>
                  <a:srgbClr val="000000"/>
                </a:solidFill>
                <a:latin typeface="黑体" charset="0"/>
                <a:ea typeface="黑体" charset="0"/>
                <a:cs typeface="黑体" charset="0"/>
              </a:rPr>
              <a:t>严以修身、严以用权、严以律己，谋事要实、创业要实、做人要实</a:t>
            </a:r>
            <a:r>
              <a:rPr lang="zh-CN" sz="2000" dirty="0">
                <a:solidFill>
                  <a:srgbClr val="000000"/>
                </a:solidFill>
                <a:latin typeface="黑体" charset="0"/>
                <a:ea typeface="黑体" charset="0"/>
                <a:cs typeface="黑体" charset="0"/>
              </a:rPr>
              <a:t>”的要求，努力在深化“四风”整治、巩固和拓展党的群众路线教育实践活动成果上见实效，在守纪律讲规矩、营造良好政治生态上见实效，在真抓实干、推动改革发展稳定上见实效。</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400"/>
                                  </p:stCondLst>
                                  <p:childTnLst>
                                    <p:set>
                                      <p:cBhvr>
                                        <p:cTn id="11" dur="1" fill="hold">
                                          <p:stCondLst>
                                            <p:cond delay="0"/>
                                          </p:stCondLst>
                                        </p:cTn>
                                        <p:tgtEl>
                                          <p:spTgt spid="75"/>
                                        </p:tgtEl>
                                        <p:attrNameLst>
                                          <p:attrName>style.visibility</p:attrName>
                                        </p:attrNameLst>
                                      </p:cBhvr>
                                      <p:to>
                                        <p:strVal val="visible"/>
                                      </p:to>
                                    </p:set>
                                    <p:anim calcmode="lin" valueType="num">
                                      <p:cBhvr>
                                        <p:cTn id="12" dur="250" fill="hold"/>
                                        <p:tgtEl>
                                          <p:spTgt spid="75"/>
                                        </p:tgtEl>
                                        <p:attrNameLst>
                                          <p:attrName>ppt_w</p:attrName>
                                        </p:attrNameLst>
                                      </p:cBhvr>
                                      <p:tavLst>
                                        <p:tav tm="0">
                                          <p:val>
                                            <p:fltVal val="0"/>
                                          </p:val>
                                        </p:tav>
                                        <p:tav tm="100000">
                                          <p:val>
                                            <p:strVal val="#ppt_w"/>
                                          </p:val>
                                        </p:tav>
                                      </p:tavLst>
                                    </p:anim>
                                    <p:anim calcmode="lin" valueType="num">
                                      <p:cBhvr>
                                        <p:cTn id="13" dur="250" fill="hold"/>
                                        <p:tgtEl>
                                          <p:spTgt spid="75"/>
                                        </p:tgtEl>
                                        <p:attrNameLst>
                                          <p:attrName>ppt_h</p:attrName>
                                        </p:attrNameLst>
                                      </p:cBhvr>
                                      <p:tavLst>
                                        <p:tav tm="0">
                                          <p:val>
                                            <p:fltVal val="0"/>
                                          </p:val>
                                        </p:tav>
                                        <p:tav tm="100000">
                                          <p:val>
                                            <p:strVal val="#ppt_h"/>
                                          </p:val>
                                        </p:tav>
                                      </p:tavLst>
                                    </p:anim>
                                    <p:animEffect transition="in" filter="fade">
                                      <p:cBhvr>
                                        <p:cTn id="14" dur="250"/>
                                        <p:tgtEl>
                                          <p:spTgt spid="75"/>
                                        </p:tgtEl>
                                      </p:cBhvr>
                                    </p:animEffect>
                                  </p:childTnLst>
                                </p:cTn>
                              </p:par>
                              <p:par>
                                <p:cTn id="15" presetID="6" presetClass="emph" presetSubtype="0" decel="100000" fill="hold" grpId="1" nodeType="withEffect">
                                  <p:stCondLst>
                                    <p:cond delay="600"/>
                                  </p:stCondLst>
                                  <p:childTnLst>
                                    <p:animScale>
                                      <p:cBhvr>
                                        <p:cTn id="16" dur="250" fill="hold"/>
                                        <p:tgtEl>
                                          <p:spTgt spid="75"/>
                                        </p:tgtEl>
                                      </p:cBhvr>
                                      <p:by x="120000" y="120000"/>
                                    </p:animScale>
                                  </p:childTnLst>
                                </p:cTn>
                              </p:par>
                              <p:par>
                                <p:cTn id="17" presetID="6" presetClass="emph" presetSubtype="0" decel="100000" fill="hold" grpId="2" nodeType="withEffect">
                                  <p:stCondLst>
                                    <p:cond delay="800"/>
                                  </p:stCondLst>
                                  <p:childTnLst>
                                    <p:animScale>
                                      <p:cBhvr>
                                        <p:cTn id="18" dur="250" fill="hold"/>
                                        <p:tgtEl>
                                          <p:spTgt spid="75"/>
                                        </p:tgtEl>
                                      </p:cBhvr>
                                      <p:by x="83000" y="83000"/>
                                    </p:animScale>
                                  </p:childTnLst>
                                </p:cTn>
                              </p:par>
                              <p:par>
                                <p:cTn id="19" presetID="53" presetClass="entr" presetSubtype="16" fill="hold" grpId="0" nodeType="withEffect">
                                  <p:stCondLst>
                                    <p:cond delay="400"/>
                                  </p:stCondLst>
                                  <p:childTnLst>
                                    <p:set>
                                      <p:cBhvr>
                                        <p:cTn id="20" dur="1" fill="hold">
                                          <p:stCondLst>
                                            <p:cond delay="0"/>
                                          </p:stCondLst>
                                        </p:cTn>
                                        <p:tgtEl>
                                          <p:spTgt spid="78"/>
                                        </p:tgtEl>
                                        <p:attrNameLst>
                                          <p:attrName>style.visibility</p:attrName>
                                        </p:attrNameLst>
                                      </p:cBhvr>
                                      <p:to>
                                        <p:strVal val="visible"/>
                                      </p:to>
                                    </p:set>
                                    <p:anim calcmode="lin" valueType="num">
                                      <p:cBhvr>
                                        <p:cTn id="21" dur="250" fill="hold"/>
                                        <p:tgtEl>
                                          <p:spTgt spid="78"/>
                                        </p:tgtEl>
                                        <p:attrNameLst>
                                          <p:attrName>ppt_w</p:attrName>
                                        </p:attrNameLst>
                                      </p:cBhvr>
                                      <p:tavLst>
                                        <p:tav tm="0">
                                          <p:val>
                                            <p:fltVal val="0"/>
                                          </p:val>
                                        </p:tav>
                                        <p:tav tm="100000">
                                          <p:val>
                                            <p:strVal val="#ppt_w"/>
                                          </p:val>
                                        </p:tav>
                                      </p:tavLst>
                                    </p:anim>
                                    <p:anim calcmode="lin" valueType="num">
                                      <p:cBhvr>
                                        <p:cTn id="22" dur="250" fill="hold"/>
                                        <p:tgtEl>
                                          <p:spTgt spid="78"/>
                                        </p:tgtEl>
                                        <p:attrNameLst>
                                          <p:attrName>ppt_h</p:attrName>
                                        </p:attrNameLst>
                                      </p:cBhvr>
                                      <p:tavLst>
                                        <p:tav tm="0">
                                          <p:val>
                                            <p:fltVal val="0"/>
                                          </p:val>
                                        </p:tav>
                                        <p:tav tm="100000">
                                          <p:val>
                                            <p:strVal val="#ppt_h"/>
                                          </p:val>
                                        </p:tav>
                                      </p:tavLst>
                                    </p:anim>
                                    <p:animEffect transition="in" filter="fade">
                                      <p:cBhvr>
                                        <p:cTn id="23" dur="250"/>
                                        <p:tgtEl>
                                          <p:spTgt spid="78"/>
                                        </p:tgtEl>
                                      </p:cBhvr>
                                    </p:animEffect>
                                  </p:childTnLst>
                                </p:cTn>
                              </p:par>
                              <p:par>
                                <p:cTn id="24" presetID="6" presetClass="emph" presetSubtype="0" decel="100000" fill="hold" grpId="1" nodeType="withEffect">
                                  <p:stCondLst>
                                    <p:cond delay="600"/>
                                  </p:stCondLst>
                                  <p:childTnLst>
                                    <p:animScale>
                                      <p:cBhvr>
                                        <p:cTn id="25" dur="250" fill="hold"/>
                                        <p:tgtEl>
                                          <p:spTgt spid="78"/>
                                        </p:tgtEl>
                                      </p:cBhvr>
                                      <p:by x="120000" y="120000"/>
                                    </p:animScale>
                                  </p:childTnLst>
                                </p:cTn>
                              </p:par>
                              <p:par>
                                <p:cTn id="26" presetID="6" presetClass="emph" presetSubtype="0" decel="100000" fill="hold" grpId="2" nodeType="withEffect">
                                  <p:stCondLst>
                                    <p:cond delay="800"/>
                                  </p:stCondLst>
                                  <p:childTnLst>
                                    <p:animScale>
                                      <p:cBhvr>
                                        <p:cTn id="27" dur="250" fill="hold"/>
                                        <p:tgtEl>
                                          <p:spTgt spid="78"/>
                                        </p:tgtEl>
                                      </p:cBhvr>
                                      <p:by x="83000" y="8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P spid="75" grpId="2"/>
      <p:bldP spid="78" grpId="0"/>
      <p:bldP spid="78" grpId="1"/>
      <p:bldP spid="78" grpId="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287" y="353095"/>
            <a:ext cx="5262188" cy="460375"/>
          </a:xfrm>
          <a:prstGeom prst="rect">
            <a:avLst/>
          </a:prstGeom>
        </p:spPr>
        <p:txBody>
          <a:bodyPr wrap="square">
            <a:spAutoFit/>
          </a:bodyPr>
          <a:lstStyle/>
          <a:p>
            <a:r>
              <a:rPr lang="zh-CN" altLang="en-US" sz="2400" b="1" dirty="0">
                <a:solidFill>
                  <a:srgbClr val="C00000"/>
                </a:solidFill>
                <a:latin typeface="字体视界-NEW魏碑体" panose="02010601030101010101" pitchFamily="2" charset="-122"/>
                <a:ea typeface="字体视界-NEW魏碑体" panose="02010601030101010101" pitchFamily="2" charset="-122"/>
                <a:sym typeface="+mn-ea"/>
              </a:rPr>
              <a:t>“三严三实”专题教育</a:t>
            </a:r>
            <a:endParaRPr lang="zh-CN" altLang="en-US" sz="2400" b="1" dirty="0">
              <a:solidFill>
                <a:srgbClr val="C00000"/>
              </a:solidFill>
              <a:latin typeface="字体视界-NEW魏碑体" panose="02010601030101010101" pitchFamily="2" charset="-122"/>
              <a:ea typeface="字体视界-NEW魏碑体" panose="02010601030101010101" pitchFamily="2" charset="-122"/>
            </a:endParaRP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356235" y="1706880"/>
            <a:ext cx="11677650" cy="4832985"/>
          </a:xfrm>
          <a:prstGeom prst="rect">
            <a:avLst/>
          </a:prstGeom>
          <a:noFill/>
          <a:ln w="28575" cap="flat" cmpd="sng" algn="ctr">
            <a:solidFill>
              <a:srgbClr val="C00000"/>
            </a:solidFill>
            <a:prstDash val="sysDot"/>
          </a:ln>
          <a:effectLst/>
        </p:spPr>
        <p:txBody>
          <a:bodyPr rtlCol="0" anchor="ctr"/>
          <a:lstStyle/>
          <a:p>
            <a:pPr algn="ctr" fontAlgn="base">
              <a:spcBef>
                <a:spcPct val="0"/>
              </a:spcBef>
              <a:spcAft>
                <a:spcPct val="0"/>
              </a:spcAft>
              <a:buFont typeface="Arial" panose="020B0604020202090204" pitchFamily="34" charset="0"/>
              <a:buNone/>
              <a:defRPr/>
            </a:pPr>
            <a:endParaRPr lang="zh-CN" altLang="en-US" sz="1350" kern="0">
              <a:solidFill>
                <a:srgbClr val="535258"/>
              </a:solidFill>
              <a:latin typeface="Arial" panose="020B0604020202090204"/>
              <a:ea typeface="微软雅黑" panose="020F0502020204030204"/>
            </a:endParaRPr>
          </a:p>
        </p:txBody>
      </p:sp>
      <p:sp>
        <p:nvSpPr>
          <p:cNvPr id="7" name="矩形 24"/>
          <p:cNvSpPr>
            <a:spLocks noChangeArrowheads="1"/>
          </p:cNvSpPr>
          <p:nvPr/>
        </p:nvSpPr>
        <p:spPr bwMode="auto">
          <a:xfrm>
            <a:off x="423545" y="1861820"/>
            <a:ext cx="11543665" cy="3713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indent="508000" algn="just" defTabSz="1219200" eaLnBrk="1" fontAlgn="auto" hangingPunct="1">
              <a:lnSpc>
                <a:spcPct val="150000"/>
              </a:lnSpc>
              <a:buFont typeface="Arial" panose="020B0604020202090204" pitchFamily="34" charset="0"/>
              <a:buNone/>
              <a:extLst>
                <a:ext uri="{35155182-B16C-46BC-9424-99874614C6A1}">
                  <wpsdc:indentchars xmlns="" xmlns:wpsdc="http://www.wps.cn/officeDocument/2017/drawingmlCustomData" val="200" checksum="282533468"/>
                </a:ext>
              </a:extLst>
            </a:pPr>
            <a:r>
              <a:rPr lang="zh-CN" sz="2000" dirty="0">
                <a:solidFill>
                  <a:srgbClr val="000000"/>
                </a:solidFill>
                <a:latin typeface="黑体" charset="0"/>
                <a:ea typeface="黑体" charset="0"/>
                <a:cs typeface="黑体" charset="0"/>
              </a:rPr>
              <a:t>“</a:t>
            </a:r>
            <a:r>
              <a:rPr lang="zh-CN" sz="2000" b="1" dirty="0">
                <a:solidFill>
                  <a:srgbClr val="000000"/>
                </a:solidFill>
                <a:latin typeface="黑体" charset="0"/>
                <a:ea typeface="黑体" charset="0"/>
                <a:cs typeface="黑体" charset="0"/>
              </a:rPr>
              <a:t>三严三实”专题教育是</a:t>
            </a:r>
            <a:r>
              <a:rPr lang="zh-CN" sz="2000" b="1" u="sng" dirty="0">
                <a:solidFill>
                  <a:srgbClr val="000000"/>
                </a:solidFill>
                <a:latin typeface="黑体" charset="0"/>
                <a:ea typeface="黑体" charset="0"/>
                <a:cs typeface="黑体" charset="0"/>
              </a:rPr>
              <a:t>党的群众路线教育实践活动的延展深化</a:t>
            </a:r>
            <a:r>
              <a:rPr lang="zh-CN" altLang="en-US" sz="2000" b="1" u="sng" dirty="0">
                <a:solidFill>
                  <a:srgbClr val="000000"/>
                </a:solidFill>
                <a:latin typeface="黑体" charset="0"/>
                <a:ea typeface="黑体" charset="0"/>
                <a:cs typeface="黑体" charset="0"/>
              </a:rPr>
              <a:t>，是</a:t>
            </a:r>
            <a:r>
              <a:rPr lang="zh-CN" sz="2000" b="1" u="sng" dirty="0">
                <a:solidFill>
                  <a:srgbClr val="000000"/>
                </a:solidFill>
                <a:latin typeface="黑体" charset="0"/>
                <a:ea typeface="黑体" charset="0"/>
                <a:cs typeface="黑体" charset="0"/>
              </a:rPr>
              <a:t>加强党的思想政治建设和作风建设的重要举措</a:t>
            </a:r>
            <a:r>
              <a:rPr lang="zh-CN" sz="2000" dirty="0">
                <a:solidFill>
                  <a:srgbClr val="000000"/>
                </a:solidFill>
                <a:latin typeface="黑体" charset="0"/>
                <a:ea typeface="黑体" charset="0"/>
                <a:cs typeface="黑体" charset="0"/>
              </a:rPr>
              <a:t>。开展“三严三实”专题教育，是要深入学习贯彻党的十八大和十八届三中、四中全会精神，深入学习贯彻习近平总书记系列重要讲话精神，紧紧围绕协调推进“四个全面”战略布局，对照“严以修身、严以用权、严以律己，谋事要实、创业要实、做人要实”的要求，聚焦对党忠诚、个人干净、敢于担当，</a:t>
            </a:r>
            <a:r>
              <a:rPr lang="zh-CN" altLang="en-US" sz="2000" dirty="0">
                <a:solidFill>
                  <a:srgbClr val="000000"/>
                </a:solidFill>
                <a:latin typeface="黑体" charset="0"/>
                <a:ea typeface="黑体" charset="0"/>
                <a:cs typeface="黑体" charset="0"/>
              </a:rPr>
              <a:t>对照中央提出的要着力解决的问题清单，认真查摆存在的“不严不实”问题，深入剖析原因，逐项抓好整改</a:t>
            </a:r>
            <a:r>
              <a:rPr lang="zh-CN" sz="2000" dirty="0">
                <a:solidFill>
                  <a:srgbClr val="000000"/>
                </a:solidFill>
                <a:latin typeface="黑体" charset="0"/>
                <a:ea typeface="黑体" charset="0"/>
                <a:cs typeface="黑体" charset="0"/>
              </a:rPr>
              <a:t>，切实增强践行“三严三实”的思想自觉和行动自觉，努力在深化“四风”整治、巩固和拓展党的群众路线教育实践活动成果上见实效，在守纪律讲规矩、营造良好政治生态上见实效，在真抓实干、推动改革发展稳定上见实效。</a:t>
            </a:r>
          </a:p>
        </p:txBody>
      </p:sp>
      <p:sp>
        <p:nvSpPr>
          <p:cNvPr id="8" name="矩形 7"/>
          <p:cNvSpPr/>
          <p:nvPr/>
        </p:nvSpPr>
        <p:spPr>
          <a:xfrm>
            <a:off x="356235" y="892175"/>
            <a:ext cx="1803400" cy="737235"/>
          </a:xfrm>
          <a:prstGeom prst="rect">
            <a:avLst/>
          </a:prstGeom>
          <a:ln>
            <a:noFill/>
          </a:ln>
        </p:spPr>
        <p:txBody>
          <a:bodyPr wrap="square">
            <a:spAutoFit/>
          </a:bodyPr>
          <a:lstStyle/>
          <a:p>
            <a:pPr algn="ctr">
              <a:lnSpc>
                <a:spcPct val="150000"/>
              </a:lnSpc>
              <a:spcAft>
                <a:spcPts val="300"/>
              </a:spcAft>
            </a:pPr>
            <a:r>
              <a:rPr lang="zh-CN" altLang="en-US" sz="2800" b="1" dirty="0">
                <a:solidFill>
                  <a:srgbClr val="C00000"/>
                </a:solidFill>
                <a:latin typeface="微软雅黑" panose="020B0503020204020204" pitchFamily="34" charset="-122"/>
                <a:ea typeface="微软雅黑" panose="020B0503020204020204" pitchFamily="34" charset="-122"/>
              </a:rPr>
              <a:t>学习背景</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35" presetClass="path" presetSubtype="0" accel="50000" decel="50000" fill="hold" nodeType="withEffect">
                                  <p:stCondLst>
                                    <p:cond delay="0"/>
                                  </p:stCondLst>
                                  <p:childTnLst>
                                    <p:animMotion origin="layout" path="M -6.25E-7 -3.7037E-6 L 0.18997 -3.7037E-6 " pathEditMode="relative" rAng="0" ptsTypes="AA">
                                      <p:cBhvr>
                                        <p:cTn id="11" dur="1000" spd="-100000" fill="hold"/>
                                        <p:tgtEl>
                                          <p:spTgt spid="25"/>
                                        </p:tgtEl>
                                        <p:attrNameLst>
                                          <p:attrName>ppt_x</p:attrName>
                                          <p:attrName>ppt_y</p:attrName>
                                        </p:attrNameLst>
                                      </p:cBhvr>
                                      <p:rCtr x="9492" y="0"/>
                                    </p:animMotion>
                                  </p:childTnLst>
                                </p:cTn>
                              </p:par>
                              <p:par>
                                <p:cTn id="12" presetID="53" presetClass="entr" presetSubtype="16"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nodeType="withEffect">
                                  <p:stCondLst>
                                    <p:cond delay="0"/>
                                  </p:stCondLst>
                                  <p:childTnLst>
                                    <p:animMotion origin="layout" path="M 0 -3.7037E-6 L -0.41185 -3.7037E-6 " pathEditMode="relative" rAng="0" ptsTypes="AA">
                                      <p:cBhvr>
                                        <p:cTn id="18" dur="1000" spd="-100000" fill="hold"/>
                                        <p:tgtEl>
                                          <p:spTgt spid="26"/>
                                        </p:tgtEl>
                                        <p:attrNameLst>
                                          <p:attrName>ppt_x</p:attrName>
                                          <p:attrName>ppt_y</p:attrName>
                                        </p:attrNameLst>
                                      </p:cBhvr>
                                      <p:rCtr x="-20599"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50" fill="hold"/>
                                        <p:tgtEl>
                                          <p:spTgt spid="28"/>
                                        </p:tgtEl>
                                        <p:attrNameLst>
                                          <p:attrName>ppt_w</p:attrName>
                                        </p:attrNameLst>
                                      </p:cBhvr>
                                      <p:tavLst>
                                        <p:tav tm="0">
                                          <p:val>
                                            <p:fltVal val="0"/>
                                          </p:val>
                                        </p:tav>
                                        <p:tav tm="100000">
                                          <p:val>
                                            <p:strVal val="#ppt_w"/>
                                          </p:val>
                                        </p:tav>
                                      </p:tavLst>
                                    </p:anim>
                                    <p:anim calcmode="lin" valueType="num">
                                      <p:cBhvr>
                                        <p:cTn id="23" dur="250" fill="hold"/>
                                        <p:tgtEl>
                                          <p:spTgt spid="28"/>
                                        </p:tgtEl>
                                        <p:attrNameLst>
                                          <p:attrName>ppt_h</p:attrName>
                                        </p:attrNameLst>
                                      </p:cBhvr>
                                      <p:tavLst>
                                        <p:tav tm="0">
                                          <p:val>
                                            <p:fltVal val="0"/>
                                          </p:val>
                                        </p:tav>
                                        <p:tav tm="100000">
                                          <p:val>
                                            <p:strVal val="#ppt_h"/>
                                          </p:val>
                                        </p:tav>
                                      </p:tavLst>
                                    </p:anim>
                                    <p:animEffect transition="in" filter="fade">
                                      <p:cBhvr>
                                        <p:cTn id="24" dur="250"/>
                                        <p:tgtEl>
                                          <p:spTgt spid="28"/>
                                        </p:tgtEl>
                                      </p:cBhvr>
                                    </p:animEffect>
                                  </p:childTnLst>
                                </p:cTn>
                              </p:par>
                              <p:par>
                                <p:cTn id="25" presetID="6" presetClass="emph" presetSubtype="0" decel="100000" fill="hold" grpId="1" nodeType="withEffect">
                                  <p:stCondLst>
                                    <p:cond delay="200"/>
                                  </p:stCondLst>
                                  <p:childTnLst>
                                    <p:animScale>
                                      <p:cBhvr>
                                        <p:cTn id="26" dur="250" fill="hold"/>
                                        <p:tgtEl>
                                          <p:spTgt spid="28"/>
                                        </p:tgtEl>
                                      </p:cBhvr>
                                      <p:by x="120000" y="120000"/>
                                    </p:animScale>
                                  </p:childTnLst>
                                </p:cTn>
                              </p:par>
                              <p:par>
                                <p:cTn id="27" presetID="6" presetClass="emph" presetSubtype="0" decel="100000" fill="hold" grpId="2" nodeType="withEffect">
                                  <p:stCondLst>
                                    <p:cond delay="400"/>
                                  </p:stCondLst>
                                  <p:childTnLst>
                                    <p:animScale>
                                      <p:cBhvr>
                                        <p:cTn id="28" dur="250" fill="hold"/>
                                        <p:tgtEl>
                                          <p:spTgt spid="28"/>
                                        </p:tgtEl>
                                      </p:cBhvr>
                                      <p:by x="83000" y="83000"/>
                                    </p:animScale>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35" presetClass="path" presetSubtype="0" accel="50000" decel="50000" fill="hold" grpId="1" nodeType="withEffect">
                                  <p:stCondLst>
                                    <p:cond delay="0"/>
                                  </p:stCondLst>
                                  <p:childTnLst>
                                    <p:animMotion origin="layout" path="M -4.375E-6 -3.7037E-6 L -0.30273 -3.7037E-6 " pathEditMode="relative" rAng="0" ptsTypes="AA">
                                      <p:cBhvr>
                                        <p:cTn id="36" dur="1000" spd="-100000" fill="hold"/>
                                        <p:tgtEl>
                                          <p:spTgt spid="27"/>
                                        </p:tgtEl>
                                        <p:attrNameLst>
                                          <p:attrName>ppt_x</p:attrName>
                                          <p:attrName>ppt_y</p:attrName>
                                        </p:attrNameLst>
                                      </p:cBhvr>
                                      <p:rCtr x="-15143" y="0"/>
                                    </p:animMotion>
                                  </p:childTnLst>
                                </p:cTn>
                              </p:par>
                            </p:childTnLst>
                          </p:cTn>
                        </p:par>
                        <p:par>
                          <p:cTn id="37" fill="hold">
                            <p:stCondLst>
                              <p:cond delay="1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3300"/>
                            </p:stCondLst>
                            <p:childTnLst>
                              <p:par>
                                <p:cTn id="46" presetID="21"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heel(1)">
                                      <p:cBhvr>
                                        <p:cTn id="48" dur="1000"/>
                                        <p:tgtEl>
                                          <p:spTgt spid="6"/>
                                        </p:tgtEl>
                                      </p:cBhvr>
                                    </p:animEffect>
                                  </p:childTnLst>
                                </p:cTn>
                              </p:par>
                            </p:childTnLst>
                          </p:cTn>
                        </p:par>
                        <p:par>
                          <p:cTn id="49" fill="hold">
                            <p:stCondLst>
                              <p:cond delay="4300"/>
                            </p:stCondLst>
                            <p:childTnLst>
                              <p:par>
                                <p:cTn id="50" presetID="12" presetClass="entr" presetSubtype="1"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ppt_y</p:attrName>
                                        </p:attrNameLst>
                                      </p:cBhvr>
                                      <p:tavLst>
                                        <p:tav tm="0">
                                          <p:val>
                                            <p:strVal val="#ppt_y-#ppt_h*1.125000"/>
                                          </p:val>
                                        </p:tav>
                                        <p:tav tm="100000">
                                          <p:val>
                                            <p:strVal val="#ppt_y"/>
                                          </p:val>
                                        </p:tav>
                                      </p:tavLst>
                                    </p:anim>
                                    <p:animEffect transition="in" filter="wipe(down)">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bldLvl="0" animBg="1"/>
      <p:bldP spid="28" grpId="1" bldLvl="0" animBg="1"/>
      <p:bldP spid="28" grpId="2" bldLvl="0" animBg="1"/>
      <p:bldP spid="6" grpId="0" bldLvl="0" animBg="1"/>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287" y="353095"/>
            <a:ext cx="5262188" cy="460375"/>
          </a:xfrm>
          <a:prstGeom prst="rect">
            <a:avLst/>
          </a:prstGeom>
        </p:spPr>
        <p:txBody>
          <a:bodyPr wrap="square">
            <a:spAutoFit/>
          </a:bodyPr>
          <a:lstStyle/>
          <a:p>
            <a:r>
              <a:rPr lang="zh-CN" altLang="en-US" sz="2400" b="1" dirty="0">
                <a:solidFill>
                  <a:srgbClr val="C00000"/>
                </a:solidFill>
                <a:latin typeface="字体视界-NEW魏碑体" panose="02010601030101010101" pitchFamily="2" charset="-122"/>
                <a:ea typeface="字体视界-NEW魏碑体" panose="02010601030101010101" pitchFamily="2" charset="-122"/>
                <a:sym typeface="+mn-ea"/>
              </a:rPr>
              <a:t>“三严三实”专题教育</a:t>
            </a:r>
            <a:endParaRPr lang="zh-CN" altLang="en-US" sz="2400" b="1" dirty="0">
              <a:solidFill>
                <a:srgbClr val="C00000"/>
              </a:solidFill>
              <a:latin typeface="字体视界-NEW魏碑体" panose="02010601030101010101" pitchFamily="2" charset="-122"/>
              <a:ea typeface="字体视界-NEW魏碑体" panose="02010601030101010101" pitchFamily="2" charset="-122"/>
            </a:endParaRP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356235" y="1706880"/>
            <a:ext cx="11677650" cy="4832985"/>
          </a:xfrm>
          <a:prstGeom prst="rect">
            <a:avLst/>
          </a:prstGeom>
          <a:noFill/>
          <a:ln w="28575" cap="flat" cmpd="sng" algn="ctr">
            <a:solidFill>
              <a:srgbClr val="C00000"/>
            </a:solidFill>
            <a:prstDash val="sysDot"/>
          </a:ln>
          <a:effectLst/>
        </p:spPr>
        <p:txBody>
          <a:bodyPr rtlCol="0" anchor="ctr"/>
          <a:lstStyle/>
          <a:p>
            <a:pPr algn="ctr" fontAlgn="base">
              <a:spcBef>
                <a:spcPct val="0"/>
              </a:spcBef>
              <a:spcAft>
                <a:spcPct val="0"/>
              </a:spcAft>
              <a:buFont typeface="Arial" panose="020B0604020202090204" pitchFamily="34" charset="0"/>
              <a:buNone/>
              <a:defRPr/>
            </a:pPr>
            <a:endParaRPr lang="zh-CN" altLang="en-US" sz="1350" kern="0">
              <a:solidFill>
                <a:srgbClr val="535258"/>
              </a:solidFill>
              <a:latin typeface="Arial" panose="020B0604020202090204"/>
              <a:ea typeface="微软雅黑" panose="020F0502020204030204"/>
            </a:endParaRPr>
          </a:p>
        </p:txBody>
      </p:sp>
      <p:sp>
        <p:nvSpPr>
          <p:cNvPr id="7" name="矩形 24"/>
          <p:cNvSpPr>
            <a:spLocks noChangeArrowheads="1"/>
          </p:cNvSpPr>
          <p:nvPr/>
        </p:nvSpPr>
        <p:spPr bwMode="auto">
          <a:xfrm>
            <a:off x="356235" y="1772285"/>
            <a:ext cx="11492230" cy="3566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285750" indent="-285750" algn="just" defTabSz="1219200" eaLnBrk="1" hangingPunct="1">
              <a:lnSpc>
                <a:spcPct val="160000"/>
              </a:lnSpc>
              <a:buFont typeface="Wingdings" panose="05000000000000000000" charset="0"/>
              <a:buChar char=""/>
            </a:pPr>
            <a:r>
              <a:rPr lang="zh-CN" dirty="0">
                <a:solidFill>
                  <a:srgbClr val="000000"/>
                </a:solidFill>
                <a:latin typeface="黑体" charset="0"/>
                <a:ea typeface="黑体" charset="0"/>
                <a:cs typeface="黑体" charset="0"/>
              </a:rPr>
              <a:t>2014年3月9日，习近平总书记在参加十二届全国人大二次会议安徽代表团审议时，明确提出</a:t>
            </a:r>
            <a:r>
              <a:rPr lang="zh-CN" b="1" dirty="0">
                <a:solidFill>
                  <a:srgbClr val="FF0000"/>
                </a:solidFill>
                <a:latin typeface="黑体" charset="0"/>
                <a:ea typeface="黑体" charset="0"/>
                <a:cs typeface="黑体" charset="0"/>
              </a:rPr>
              <a:t>“三严三实”</a:t>
            </a:r>
            <a:r>
              <a:rPr lang="zh-CN" dirty="0">
                <a:solidFill>
                  <a:srgbClr val="000000"/>
                </a:solidFill>
                <a:latin typeface="黑体" charset="0"/>
                <a:ea typeface="黑体" charset="0"/>
                <a:cs typeface="黑体" charset="0"/>
              </a:rPr>
              <a:t>的要求，强调各级领导干部都要树立和发扬好的作风，既严以修身、严以用权、严以律己，又谋事要实、创业要实、做人要实。</a:t>
            </a:r>
          </a:p>
          <a:p>
            <a:pPr marL="285750" indent="-285750" algn="just" defTabSz="1219200" eaLnBrk="1" hangingPunct="1">
              <a:lnSpc>
                <a:spcPct val="160000"/>
              </a:lnSpc>
              <a:buFont typeface="Wingdings" panose="05000000000000000000" charset="0"/>
              <a:buChar char=""/>
            </a:pPr>
            <a:r>
              <a:rPr lang="zh-CN" dirty="0">
                <a:solidFill>
                  <a:srgbClr val="000000"/>
                </a:solidFill>
                <a:latin typeface="黑体" charset="0"/>
                <a:ea typeface="黑体" charset="0"/>
                <a:cs typeface="黑体" charset="0"/>
              </a:rPr>
              <a:t>2015年4月10日，中共中央办公厅印发</a:t>
            </a:r>
            <a:r>
              <a:rPr lang="zh-CN" b="1" dirty="0">
                <a:solidFill>
                  <a:srgbClr val="FF0000"/>
                </a:solidFill>
                <a:latin typeface="黑体" charset="0"/>
                <a:ea typeface="黑体" charset="0"/>
                <a:cs typeface="黑体" charset="0"/>
              </a:rPr>
              <a:t>《关于在县处级以上领导干部中开展“三严三实”专题教育方案》</a:t>
            </a:r>
            <a:r>
              <a:rPr lang="zh-CN" dirty="0">
                <a:solidFill>
                  <a:srgbClr val="000000"/>
                </a:solidFill>
                <a:latin typeface="黑体" charset="0"/>
                <a:ea typeface="黑体" charset="0"/>
                <a:cs typeface="黑体" charset="0"/>
              </a:rPr>
              <a:t>。对2015年在县处级以上领导干部中开展“三严三实”专题教育作出安排。</a:t>
            </a:r>
          </a:p>
          <a:p>
            <a:pPr marL="285750" indent="-285750" algn="just" defTabSz="1219200" eaLnBrk="1" hangingPunct="1">
              <a:lnSpc>
                <a:spcPct val="160000"/>
              </a:lnSpc>
              <a:buFont typeface="Wingdings" panose="05000000000000000000" charset="0"/>
              <a:buChar char=""/>
            </a:pPr>
            <a:r>
              <a:rPr lang="zh-CN" dirty="0">
                <a:solidFill>
                  <a:srgbClr val="000000"/>
                </a:solidFill>
                <a:latin typeface="黑体" charset="0"/>
                <a:ea typeface="黑体" charset="0"/>
                <a:cs typeface="黑体" charset="0"/>
              </a:rPr>
              <a:t>从2015年4月底开始，“三严三实”专题教育在全党展开，中央政治局带头，坚持以上率下、示范带动。</a:t>
            </a:r>
          </a:p>
          <a:p>
            <a:pPr marL="285750" indent="-285750" algn="just" defTabSz="1219200" eaLnBrk="1" hangingPunct="1">
              <a:lnSpc>
                <a:spcPct val="160000"/>
              </a:lnSpc>
              <a:buFont typeface="Wingdings" panose="05000000000000000000" charset="0"/>
              <a:buChar char=""/>
            </a:pPr>
            <a:r>
              <a:rPr lang="zh-CN" dirty="0">
                <a:solidFill>
                  <a:srgbClr val="000000"/>
                </a:solidFill>
                <a:latin typeface="黑体" charset="0"/>
                <a:ea typeface="黑体" charset="0"/>
                <a:cs typeface="黑体" charset="0"/>
              </a:rPr>
              <a:t>作为党的群众路线教育实践活动的延展深化和加强党的思想政治建设和作风建设的重要举措，</a:t>
            </a:r>
            <a:r>
              <a:rPr lang="zh-CN" dirty="0">
                <a:solidFill>
                  <a:schemeClr val="accent1"/>
                </a:solidFill>
                <a:effectLst>
                  <a:outerShdw blurRad="38100" dist="25400" dir="5400000" algn="ctr" rotWithShape="0">
                    <a:srgbClr val="6E747A">
                      <a:alpha val="43000"/>
                    </a:srgbClr>
                  </a:outerShdw>
                </a:effectLst>
                <a:latin typeface="黑体" charset="0"/>
                <a:ea typeface="黑体" charset="0"/>
                <a:cs typeface="黑体" charset="0"/>
              </a:rPr>
              <a:t>“</a:t>
            </a:r>
            <a:r>
              <a:rPr lang="zh-CN" u="sng" dirty="0">
                <a:solidFill>
                  <a:schemeClr val="accent1"/>
                </a:solidFill>
                <a:effectLst/>
                <a:latin typeface="黑体" charset="0"/>
                <a:ea typeface="黑体" charset="0"/>
                <a:cs typeface="黑体" charset="0"/>
              </a:rPr>
              <a:t>三严三实”专题教育不分批次、不划阶段、不设环节，各级同步进行。它不是一</a:t>
            </a:r>
            <a:r>
              <a:rPr lang="zh-CN" altLang="en-US" u="sng" dirty="0">
                <a:solidFill>
                  <a:schemeClr val="accent1"/>
                </a:solidFill>
                <a:effectLst/>
                <a:latin typeface="黑体" charset="0"/>
                <a:ea typeface="黑体" charset="0"/>
                <a:cs typeface="黑体" charset="0"/>
              </a:rPr>
              <a:t>场</a:t>
            </a:r>
            <a:r>
              <a:rPr lang="zh-CN" u="sng" dirty="0">
                <a:solidFill>
                  <a:schemeClr val="accent1"/>
                </a:solidFill>
                <a:effectLst/>
                <a:latin typeface="黑体" charset="0"/>
                <a:ea typeface="黑体" charset="0"/>
                <a:cs typeface="黑体" charset="0"/>
              </a:rPr>
              <a:t>活动，而是经常性</a:t>
            </a:r>
            <a:r>
              <a:rPr lang="zh-CN" altLang="en-US" u="sng" dirty="0">
                <a:solidFill>
                  <a:schemeClr val="accent1"/>
                </a:solidFill>
                <a:effectLst/>
                <a:latin typeface="黑体" charset="0"/>
                <a:ea typeface="黑体" charset="0"/>
                <a:cs typeface="黑体" charset="0"/>
              </a:rPr>
              <a:t>的</a:t>
            </a:r>
            <a:r>
              <a:rPr lang="zh-CN" u="sng" dirty="0">
                <a:solidFill>
                  <a:schemeClr val="accent1"/>
                </a:solidFill>
                <a:effectLst/>
                <a:latin typeface="黑体" charset="0"/>
                <a:ea typeface="黑体" charset="0"/>
                <a:cs typeface="黑体" charset="0"/>
              </a:rPr>
              <a:t>教育</a:t>
            </a:r>
            <a:r>
              <a:rPr lang="zh-CN" dirty="0">
                <a:solidFill>
                  <a:schemeClr val="accent1"/>
                </a:solidFill>
                <a:effectLst>
                  <a:outerShdw blurRad="38100" dist="25400" dir="5400000" algn="ctr" rotWithShape="0">
                    <a:srgbClr val="6E747A">
                      <a:alpha val="43000"/>
                    </a:srgbClr>
                  </a:outerShdw>
                </a:effectLst>
                <a:latin typeface="黑体" charset="0"/>
                <a:ea typeface="黑体" charset="0"/>
                <a:cs typeface="黑体" charset="0"/>
              </a:rPr>
              <a:t>。</a:t>
            </a:r>
          </a:p>
        </p:txBody>
      </p:sp>
      <p:sp>
        <p:nvSpPr>
          <p:cNvPr id="8" name="矩形 7"/>
          <p:cNvSpPr/>
          <p:nvPr/>
        </p:nvSpPr>
        <p:spPr>
          <a:xfrm>
            <a:off x="356235" y="892175"/>
            <a:ext cx="1803400" cy="737235"/>
          </a:xfrm>
          <a:prstGeom prst="rect">
            <a:avLst/>
          </a:prstGeom>
          <a:ln>
            <a:noFill/>
          </a:ln>
        </p:spPr>
        <p:txBody>
          <a:bodyPr wrap="square">
            <a:spAutoFit/>
          </a:bodyPr>
          <a:lstStyle/>
          <a:p>
            <a:pPr algn="ctr">
              <a:lnSpc>
                <a:spcPct val="150000"/>
              </a:lnSpc>
              <a:spcAft>
                <a:spcPts val="300"/>
              </a:spcAft>
            </a:pPr>
            <a:r>
              <a:rPr lang="zh-CN" altLang="en-US" sz="2800" b="1" dirty="0">
                <a:solidFill>
                  <a:srgbClr val="C00000"/>
                </a:solidFill>
                <a:latin typeface="微软雅黑" panose="020B0503020204020204" pitchFamily="34" charset="-122"/>
                <a:ea typeface="微软雅黑" panose="020B0503020204020204" pitchFamily="34" charset="-122"/>
              </a:rPr>
              <a:t>主要过程</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35" presetClass="path" presetSubtype="0" accel="50000" decel="50000" fill="hold" nodeType="withEffect">
                                  <p:stCondLst>
                                    <p:cond delay="0"/>
                                  </p:stCondLst>
                                  <p:childTnLst>
                                    <p:animMotion origin="layout" path="M -6.25E-7 -3.7037E-6 L 0.18997 -3.7037E-6 " pathEditMode="relative" rAng="0" ptsTypes="AA">
                                      <p:cBhvr>
                                        <p:cTn id="11" dur="1000" spd="-100000" fill="hold"/>
                                        <p:tgtEl>
                                          <p:spTgt spid="25"/>
                                        </p:tgtEl>
                                        <p:attrNameLst>
                                          <p:attrName>ppt_x</p:attrName>
                                          <p:attrName>ppt_y</p:attrName>
                                        </p:attrNameLst>
                                      </p:cBhvr>
                                      <p:rCtr x="9492" y="0"/>
                                    </p:animMotion>
                                  </p:childTnLst>
                                </p:cTn>
                              </p:par>
                              <p:par>
                                <p:cTn id="12" presetID="53" presetClass="entr" presetSubtype="16"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nodeType="withEffect">
                                  <p:stCondLst>
                                    <p:cond delay="0"/>
                                  </p:stCondLst>
                                  <p:childTnLst>
                                    <p:animMotion origin="layout" path="M 0 -3.7037E-6 L -0.41185 -3.7037E-6 " pathEditMode="relative" rAng="0" ptsTypes="AA">
                                      <p:cBhvr>
                                        <p:cTn id="18" dur="1000" spd="-100000" fill="hold"/>
                                        <p:tgtEl>
                                          <p:spTgt spid="26"/>
                                        </p:tgtEl>
                                        <p:attrNameLst>
                                          <p:attrName>ppt_x</p:attrName>
                                          <p:attrName>ppt_y</p:attrName>
                                        </p:attrNameLst>
                                      </p:cBhvr>
                                      <p:rCtr x="-20599"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50" fill="hold"/>
                                        <p:tgtEl>
                                          <p:spTgt spid="28"/>
                                        </p:tgtEl>
                                        <p:attrNameLst>
                                          <p:attrName>ppt_w</p:attrName>
                                        </p:attrNameLst>
                                      </p:cBhvr>
                                      <p:tavLst>
                                        <p:tav tm="0">
                                          <p:val>
                                            <p:fltVal val="0"/>
                                          </p:val>
                                        </p:tav>
                                        <p:tav tm="100000">
                                          <p:val>
                                            <p:strVal val="#ppt_w"/>
                                          </p:val>
                                        </p:tav>
                                      </p:tavLst>
                                    </p:anim>
                                    <p:anim calcmode="lin" valueType="num">
                                      <p:cBhvr>
                                        <p:cTn id="23" dur="250" fill="hold"/>
                                        <p:tgtEl>
                                          <p:spTgt spid="28"/>
                                        </p:tgtEl>
                                        <p:attrNameLst>
                                          <p:attrName>ppt_h</p:attrName>
                                        </p:attrNameLst>
                                      </p:cBhvr>
                                      <p:tavLst>
                                        <p:tav tm="0">
                                          <p:val>
                                            <p:fltVal val="0"/>
                                          </p:val>
                                        </p:tav>
                                        <p:tav tm="100000">
                                          <p:val>
                                            <p:strVal val="#ppt_h"/>
                                          </p:val>
                                        </p:tav>
                                      </p:tavLst>
                                    </p:anim>
                                    <p:animEffect transition="in" filter="fade">
                                      <p:cBhvr>
                                        <p:cTn id="24" dur="250"/>
                                        <p:tgtEl>
                                          <p:spTgt spid="28"/>
                                        </p:tgtEl>
                                      </p:cBhvr>
                                    </p:animEffect>
                                  </p:childTnLst>
                                </p:cTn>
                              </p:par>
                              <p:par>
                                <p:cTn id="25" presetID="6" presetClass="emph" presetSubtype="0" decel="100000" fill="hold" grpId="1" nodeType="withEffect">
                                  <p:stCondLst>
                                    <p:cond delay="200"/>
                                  </p:stCondLst>
                                  <p:childTnLst>
                                    <p:animScale>
                                      <p:cBhvr>
                                        <p:cTn id="26" dur="250" fill="hold"/>
                                        <p:tgtEl>
                                          <p:spTgt spid="28"/>
                                        </p:tgtEl>
                                      </p:cBhvr>
                                      <p:by x="120000" y="120000"/>
                                    </p:animScale>
                                  </p:childTnLst>
                                </p:cTn>
                              </p:par>
                              <p:par>
                                <p:cTn id="27" presetID="6" presetClass="emph" presetSubtype="0" decel="100000" fill="hold" grpId="2" nodeType="withEffect">
                                  <p:stCondLst>
                                    <p:cond delay="400"/>
                                  </p:stCondLst>
                                  <p:childTnLst>
                                    <p:animScale>
                                      <p:cBhvr>
                                        <p:cTn id="28" dur="250" fill="hold"/>
                                        <p:tgtEl>
                                          <p:spTgt spid="28"/>
                                        </p:tgtEl>
                                      </p:cBhvr>
                                      <p:by x="83000" y="83000"/>
                                    </p:animScale>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35" presetClass="path" presetSubtype="0" accel="50000" decel="50000" fill="hold" grpId="1" nodeType="withEffect">
                                  <p:stCondLst>
                                    <p:cond delay="0"/>
                                  </p:stCondLst>
                                  <p:childTnLst>
                                    <p:animMotion origin="layout" path="M -4.375E-6 -3.7037E-6 L -0.30273 -3.7037E-6 " pathEditMode="relative" rAng="0" ptsTypes="AA">
                                      <p:cBhvr>
                                        <p:cTn id="36" dur="1000" spd="-100000" fill="hold"/>
                                        <p:tgtEl>
                                          <p:spTgt spid="27"/>
                                        </p:tgtEl>
                                        <p:attrNameLst>
                                          <p:attrName>ppt_x</p:attrName>
                                          <p:attrName>ppt_y</p:attrName>
                                        </p:attrNameLst>
                                      </p:cBhvr>
                                      <p:rCtr x="-15143" y="0"/>
                                    </p:animMotion>
                                  </p:childTnLst>
                                </p:cTn>
                              </p:par>
                            </p:childTnLst>
                          </p:cTn>
                        </p:par>
                        <p:par>
                          <p:cTn id="37" fill="hold">
                            <p:stCondLst>
                              <p:cond delay="1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3300"/>
                            </p:stCondLst>
                            <p:childTnLst>
                              <p:par>
                                <p:cTn id="46" presetID="21"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heel(1)">
                                      <p:cBhvr>
                                        <p:cTn id="48" dur="1000"/>
                                        <p:tgtEl>
                                          <p:spTgt spid="6"/>
                                        </p:tgtEl>
                                      </p:cBhvr>
                                    </p:animEffect>
                                  </p:childTnLst>
                                </p:cTn>
                              </p:par>
                            </p:childTnLst>
                          </p:cTn>
                        </p:par>
                        <p:par>
                          <p:cTn id="49" fill="hold">
                            <p:stCondLst>
                              <p:cond delay="4300"/>
                            </p:stCondLst>
                            <p:childTnLst>
                              <p:par>
                                <p:cTn id="50" presetID="12" presetClass="entr" presetSubtype="1"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ppt_y</p:attrName>
                                        </p:attrNameLst>
                                      </p:cBhvr>
                                      <p:tavLst>
                                        <p:tav tm="0">
                                          <p:val>
                                            <p:strVal val="#ppt_y-#ppt_h*1.125000"/>
                                          </p:val>
                                        </p:tav>
                                        <p:tav tm="100000">
                                          <p:val>
                                            <p:strVal val="#ppt_y"/>
                                          </p:val>
                                        </p:tav>
                                      </p:tavLst>
                                    </p:anim>
                                    <p:animEffect transition="in" filter="wipe(down)">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bldLvl="0" animBg="1"/>
      <p:bldP spid="28" grpId="1" bldLvl="0" animBg="1"/>
      <p:bldP spid="28" grpId="2" bldLvl="0" animBg="1"/>
      <p:bldP spid="6" grpId="0" bldLvl="0" animBg="1"/>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287" y="353095"/>
            <a:ext cx="5262188" cy="460375"/>
          </a:xfrm>
          <a:prstGeom prst="rect">
            <a:avLst/>
          </a:prstGeom>
        </p:spPr>
        <p:txBody>
          <a:bodyPr wrap="square">
            <a:spAutoFit/>
          </a:bodyPr>
          <a:lstStyle/>
          <a:p>
            <a:r>
              <a:rPr lang="zh-CN" altLang="en-US" sz="2400" b="1" dirty="0">
                <a:solidFill>
                  <a:srgbClr val="C00000"/>
                </a:solidFill>
                <a:latin typeface="字体视界-NEW魏碑体" panose="02010601030101010101" pitchFamily="2" charset="-122"/>
                <a:ea typeface="字体视界-NEW魏碑体" panose="02010601030101010101" pitchFamily="2" charset="-122"/>
                <a:sym typeface="+mn-ea"/>
              </a:rPr>
              <a:t>“三严三实”专题教育</a:t>
            </a:r>
            <a:endParaRPr lang="zh-CN" altLang="en-US" sz="2400" b="1" dirty="0">
              <a:solidFill>
                <a:srgbClr val="C00000"/>
              </a:solidFill>
              <a:latin typeface="字体视界-NEW魏碑体" panose="02010601030101010101" pitchFamily="2" charset="-122"/>
              <a:ea typeface="字体视界-NEW魏碑体" panose="02010601030101010101" pitchFamily="2" charset="-122"/>
            </a:endParaRP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356235" y="1706880"/>
            <a:ext cx="11677650" cy="4832985"/>
          </a:xfrm>
          <a:prstGeom prst="rect">
            <a:avLst/>
          </a:prstGeom>
          <a:noFill/>
          <a:ln w="28575" cap="flat" cmpd="sng" algn="ctr">
            <a:solidFill>
              <a:srgbClr val="C00000"/>
            </a:solidFill>
            <a:prstDash val="sysDot"/>
          </a:ln>
          <a:effectLst/>
        </p:spPr>
        <p:txBody>
          <a:bodyPr rtlCol="0" anchor="ctr"/>
          <a:lstStyle/>
          <a:p>
            <a:pPr algn="ctr" fontAlgn="base">
              <a:spcBef>
                <a:spcPct val="0"/>
              </a:spcBef>
              <a:spcAft>
                <a:spcPct val="0"/>
              </a:spcAft>
              <a:buFont typeface="Arial" panose="020B0604020202090204" pitchFamily="34" charset="0"/>
              <a:buNone/>
              <a:defRPr/>
            </a:pPr>
            <a:endParaRPr lang="zh-CN" altLang="en-US" sz="1350" kern="0">
              <a:solidFill>
                <a:srgbClr val="535258"/>
              </a:solidFill>
              <a:latin typeface="Arial" panose="020B0604020202090204"/>
              <a:ea typeface="微软雅黑" panose="020F0502020204030204"/>
            </a:endParaRPr>
          </a:p>
        </p:txBody>
      </p:sp>
      <p:sp>
        <p:nvSpPr>
          <p:cNvPr id="7" name="矩形 24"/>
          <p:cNvSpPr>
            <a:spLocks noChangeArrowheads="1"/>
          </p:cNvSpPr>
          <p:nvPr/>
        </p:nvSpPr>
        <p:spPr bwMode="auto">
          <a:xfrm>
            <a:off x="423545" y="1861820"/>
            <a:ext cx="11543665" cy="2693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indent="457200" algn="just" defTabSz="1219200" eaLnBrk="1" fontAlgn="auto" hangingPunct="1">
              <a:lnSpc>
                <a:spcPct val="140000"/>
              </a:lnSpc>
              <a:buFont typeface="Arial" panose="020B0604020202090204" pitchFamily="34" charset="0"/>
              <a:buNone/>
              <a:extLst>
                <a:ext uri="{35155182-B16C-46BC-9424-99874614C6A1}">
                  <wpsdc:indentchars xmlns="" xmlns:wpsdc="http://www.wps.cn/officeDocument/2017/drawingmlCustomData" val="200" checksum="59296752"/>
                </a:ext>
              </a:extLst>
            </a:pPr>
            <a:r>
              <a:rPr lang="zh-CN">
                <a:solidFill>
                  <a:srgbClr val="000000"/>
                </a:solidFill>
                <a:latin typeface="黑体" charset="0"/>
                <a:ea typeface="黑体" charset="0"/>
                <a:cs typeface="黑体" charset="0"/>
              </a:rPr>
              <a:t>按照中央的部署要求，各级党委主要抓了集中学习、专题党课、专题研讨、查摆整改等方面的重点工作，推动“三严三实”专题教育有序开展。</a:t>
            </a:r>
          </a:p>
          <a:p>
            <a:pPr indent="0" algn="just" defTabSz="1219200" eaLnBrk="1" hangingPunct="1">
              <a:lnSpc>
                <a:spcPct val="170000"/>
              </a:lnSpc>
              <a:buFont typeface="Wingdings" panose="05000000000000000000" charset="0"/>
              <a:buNone/>
            </a:pPr>
            <a:r>
              <a:rPr lang="zh-CN" b="1">
                <a:solidFill>
                  <a:srgbClr val="000000"/>
                </a:solidFill>
                <a:latin typeface="黑体" charset="0"/>
                <a:ea typeface="黑体" charset="0"/>
                <a:cs typeface="黑体" charset="0"/>
              </a:rPr>
              <a:t>    第一步是开展形式多样的专题学习活动。</a:t>
            </a:r>
            <a:r>
              <a:rPr lang="zh-CN">
                <a:solidFill>
                  <a:srgbClr val="000000"/>
                </a:solidFill>
                <a:latin typeface="黑体" charset="0"/>
                <a:ea typeface="黑体" charset="0"/>
                <a:cs typeface="黑体" charset="0"/>
              </a:rPr>
              <a:t>在专题教育过程中，县级以上党委（党组）书记带头讲“三严三实”专题党课；各级党委（党组）中心组和内设机构党组织都开展“三严三实”专题学习研讨；全国党政机关、企事业单位及其内设机构都举行以“三严三实”为主题的县处级以上党员领导干部年度民主生活会和组织生活会。</a:t>
            </a:r>
          </a:p>
          <a:p>
            <a:pPr indent="0" algn="just" defTabSz="1219200" eaLnBrk="1" hangingPunct="1">
              <a:lnSpc>
                <a:spcPct val="150000"/>
              </a:lnSpc>
              <a:buFont typeface="Arial" panose="020B0604020202090204" pitchFamily="34" charset="0"/>
              <a:buNone/>
            </a:pPr>
            <a:endParaRPr lang="zh-CN">
              <a:solidFill>
                <a:srgbClr val="000000"/>
              </a:solidFill>
              <a:latin typeface="黑体" charset="0"/>
              <a:ea typeface="黑体" charset="0"/>
              <a:cs typeface="黑体" charset="0"/>
            </a:endParaRPr>
          </a:p>
        </p:txBody>
      </p:sp>
      <p:sp>
        <p:nvSpPr>
          <p:cNvPr id="8" name="矩形 7"/>
          <p:cNvSpPr/>
          <p:nvPr/>
        </p:nvSpPr>
        <p:spPr>
          <a:xfrm>
            <a:off x="356235" y="892175"/>
            <a:ext cx="1803400" cy="737235"/>
          </a:xfrm>
          <a:prstGeom prst="rect">
            <a:avLst/>
          </a:prstGeom>
          <a:ln>
            <a:noFill/>
          </a:ln>
        </p:spPr>
        <p:txBody>
          <a:bodyPr wrap="square">
            <a:spAutoFit/>
          </a:bodyPr>
          <a:lstStyle/>
          <a:p>
            <a:pPr algn="ctr">
              <a:lnSpc>
                <a:spcPct val="150000"/>
              </a:lnSpc>
              <a:spcAft>
                <a:spcPts val="300"/>
              </a:spcAft>
            </a:pPr>
            <a:r>
              <a:rPr lang="zh-CN" altLang="en-US" sz="2800" b="1" dirty="0">
                <a:solidFill>
                  <a:srgbClr val="C00000"/>
                </a:solidFill>
                <a:latin typeface="微软雅黑" panose="020B0503020204020204" pitchFamily="34" charset="-122"/>
                <a:ea typeface="微软雅黑" panose="020B0503020204020204" pitchFamily="34" charset="-122"/>
              </a:rPr>
              <a:t>主要内容</a:t>
            </a:r>
          </a:p>
        </p:txBody>
      </p:sp>
      <p:pic>
        <p:nvPicPr>
          <p:cNvPr id="3" name="图片 2"/>
          <p:cNvPicPr>
            <a:picLocks noChangeAspect="1"/>
          </p:cNvPicPr>
          <p:nvPr/>
        </p:nvPicPr>
        <p:blipFill>
          <a:blip r:embed="rId4"/>
          <a:stretch>
            <a:fillRect/>
          </a:stretch>
        </p:blipFill>
        <p:spPr>
          <a:xfrm>
            <a:off x="4126865" y="4283710"/>
            <a:ext cx="3732530" cy="20751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35" presetClass="path" presetSubtype="0" accel="50000" decel="50000" fill="hold" nodeType="withEffect">
                                  <p:stCondLst>
                                    <p:cond delay="0"/>
                                  </p:stCondLst>
                                  <p:childTnLst>
                                    <p:animMotion origin="layout" path="M -6.25E-7 -3.7037E-6 L 0.18997 -3.7037E-6 " pathEditMode="relative" rAng="0" ptsTypes="AA">
                                      <p:cBhvr>
                                        <p:cTn id="11" dur="1000" spd="-100000" fill="hold"/>
                                        <p:tgtEl>
                                          <p:spTgt spid="25"/>
                                        </p:tgtEl>
                                        <p:attrNameLst>
                                          <p:attrName>ppt_x</p:attrName>
                                          <p:attrName>ppt_y</p:attrName>
                                        </p:attrNameLst>
                                      </p:cBhvr>
                                      <p:rCtr x="9492" y="0"/>
                                    </p:animMotion>
                                  </p:childTnLst>
                                </p:cTn>
                              </p:par>
                              <p:par>
                                <p:cTn id="12" presetID="53" presetClass="entr" presetSubtype="16"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nodeType="withEffect">
                                  <p:stCondLst>
                                    <p:cond delay="0"/>
                                  </p:stCondLst>
                                  <p:childTnLst>
                                    <p:animMotion origin="layout" path="M 0 -3.7037E-6 L -0.41185 -3.7037E-6 " pathEditMode="relative" rAng="0" ptsTypes="AA">
                                      <p:cBhvr>
                                        <p:cTn id="18" dur="1000" spd="-100000" fill="hold"/>
                                        <p:tgtEl>
                                          <p:spTgt spid="26"/>
                                        </p:tgtEl>
                                        <p:attrNameLst>
                                          <p:attrName>ppt_x</p:attrName>
                                          <p:attrName>ppt_y</p:attrName>
                                        </p:attrNameLst>
                                      </p:cBhvr>
                                      <p:rCtr x="-20599"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50" fill="hold"/>
                                        <p:tgtEl>
                                          <p:spTgt spid="28"/>
                                        </p:tgtEl>
                                        <p:attrNameLst>
                                          <p:attrName>ppt_w</p:attrName>
                                        </p:attrNameLst>
                                      </p:cBhvr>
                                      <p:tavLst>
                                        <p:tav tm="0">
                                          <p:val>
                                            <p:fltVal val="0"/>
                                          </p:val>
                                        </p:tav>
                                        <p:tav tm="100000">
                                          <p:val>
                                            <p:strVal val="#ppt_w"/>
                                          </p:val>
                                        </p:tav>
                                      </p:tavLst>
                                    </p:anim>
                                    <p:anim calcmode="lin" valueType="num">
                                      <p:cBhvr>
                                        <p:cTn id="23" dur="250" fill="hold"/>
                                        <p:tgtEl>
                                          <p:spTgt spid="28"/>
                                        </p:tgtEl>
                                        <p:attrNameLst>
                                          <p:attrName>ppt_h</p:attrName>
                                        </p:attrNameLst>
                                      </p:cBhvr>
                                      <p:tavLst>
                                        <p:tav tm="0">
                                          <p:val>
                                            <p:fltVal val="0"/>
                                          </p:val>
                                        </p:tav>
                                        <p:tav tm="100000">
                                          <p:val>
                                            <p:strVal val="#ppt_h"/>
                                          </p:val>
                                        </p:tav>
                                      </p:tavLst>
                                    </p:anim>
                                    <p:animEffect transition="in" filter="fade">
                                      <p:cBhvr>
                                        <p:cTn id="24" dur="250"/>
                                        <p:tgtEl>
                                          <p:spTgt spid="28"/>
                                        </p:tgtEl>
                                      </p:cBhvr>
                                    </p:animEffect>
                                  </p:childTnLst>
                                </p:cTn>
                              </p:par>
                              <p:par>
                                <p:cTn id="25" presetID="6" presetClass="emph" presetSubtype="0" decel="100000" fill="hold" grpId="1" nodeType="withEffect">
                                  <p:stCondLst>
                                    <p:cond delay="200"/>
                                  </p:stCondLst>
                                  <p:childTnLst>
                                    <p:animScale>
                                      <p:cBhvr>
                                        <p:cTn id="26" dur="250" fill="hold"/>
                                        <p:tgtEl>
                                          <p:spTgt spid="28"/>
                                        </p:tgtEl>
                                      </p:cBhvr>
                                      <p:by x="120000" y="120000"/>
                                    </p:animScale>
                                  </p:childTnLst>
                                </p:cTn>
                              </p:par>
                              <p:par>
                                <p:cTn id="27" presetID="6" presetClass="emph" presetSubtype="0" decel="100000" fill="hold" grpId="2" nodeType="withEffect">
                                  <p:stCondLst>
                                    <p:cond delay="400"/>
                                  </p:stCondLst>
                                  <p:childTnLst>
                                    <p:animScale>
                                      <p:cBhvr>
                                        <p:cTn id="28" dur="250" fill="hold"/>
                                        <p:tgtEl>
                                          <p:spTgt spid="28"/>
                                        </p:tgtEl>
                                      </p:cBhvr>
                                      <p:by x="83000" y="83000"/>
                                    </p:animScale>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35" presetClass="path" presetSubtype="0" accel="50000" decel="50000" fill="hold" grpId="1" nodeType="withEffect">
                                  <p:stCondLst>
                                    <p:cond delay="0"/>
                                  </p:stCondLst>
                                  <p:childTnLst>
                                    <p:animMotion origin="layout" path="M -4.375E-6 -3.7037E-6 L -0.30273 -3.7037E-6 " pathEditMode="relative" rAng="0" ptsTypes="AA">
                                      <p:cBhvr>
                                        <p:cTn id="36" dur="1000" spd="-100000" fill="hold"/>
                                        <p:tgtEl>
                                          <p:spTgt spid="27"/>
                                        </p:tgtEl>
                                        <p:attrNameLst>
                                          <p:attrName>ppt_x</p:attrName>
                                          <p:attrName>ppt_y</p:attrName>
                                        </p:attrNameLst>
                                      </p:cBhvr>
                                      <p:rCtr x="-15143" y="0"/>
                                    </p:animMotion>
                                  </p:childTnLst>
                                </p:cTn>
                              </p:par>
                            </p:childTnLst>
                          </p:cTn>
                        </p:par>
                        <p:par>
                          <p:cTn id="37" fill="hold">
                            <p:stCondLst>
                              <p:cond delay="1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3300"/>
                            </p:stCondLst>
                            <p:childTnLst>
                              <p:par>
                                <p:cTn id="46" presetID="21"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heel(1)">
                                      <p:cBhvr>
                                        <p:cTn id="48" dur="1000"/>
                                        <p:tgtEl>
                                          <p:spTgt spid="6"/>
                                        </p:tgtEl>
                                      </p:cBhvr>
                                    </p:animEffect>
                                  </p:childTnLst>
                                </p:cTn>
                              </p:par>
                            </p:childTnLst>
                          </p:cTn>
                        </p:par>
                        <p:par>
                          <p:cTn id="49" fill="hold">
                            <p:stCondLst>
                              <p:cond delay="4300"/>
                            </p:stCondLst>
                            <p:childTnLst>
                              <p:par>
                                <p:cTn id="50" presetID="12" presetClass="entr" presetSubtype="1"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ppt_y</p:attrName>
                                        </p:attrNameLst>
                                      </p:cBhvr>
                                      <p:tavLst>
                                        <p:tav tm="0">
                                          <p:val>
                                            <p:strVal val="#ppt_y-#ppt_h*1.125000"/>
                                          </p:val>
                                        </p:tav>
                                        <p:tav tm="100000">
                                          <p:val>
                                            <p:strVal val="#ppt_y"/>
                                          </p:val>
                                        </p:tav>
                                      </p:tavLst>
                                    </p:anim>
                                    <p:animEffect transition="in" filter="wipe(down)">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bldLvl="0" animBg="1"/>
      <p:bldP spid="28" grpId="1" bldLvl="0" animBg="1"/>
      <p:bldP spid="28" grpId="2" bldLvl="0" animBg="1"/>
      <p:bldP spid="6" grpId="0" bldLvl="0" animBg="1"/>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287" y="353095"/>
            <a:ext cx="5262188" cy="460375"/>
          </a:xfrm>
          <a:prstGeom prst="rect">
            <a:avLst/>
          </a:prstGeom>
        </p:spPr>
        <p:txBody>
          <a:bodyPr wrap="square">
            <a:spAutoFit/>
          </a:bodyPr>
          <a:lstStyle/>
          <a:p>
            <a:r>
              <a:rPr lang="zh-CN" altLang="en-US" sz="2400" b="1" dirty="0">
                <a:solidFill>
                  <a:srgbClr val="C00000"/>
                </a:solidFill>
                <a:latin typeface="字体视界-NEW魏碑体" panose="02010601030101010101" pitchFamily="2" charset="-122"/>
                <a:ea typeface="字体视界-NEW魏碑体" panose="02010601030101010101" pitchFamily="2" charset="-122"/>
                <a:sym typeface="+mn-ea"/>
              </a:rPr>
              <a:t>“三严三实”专题教育</a:t>
            </a:r>
            <a:endParaRPr lang="zh-CN" altLang="en-US" sz="2400" b="1" dirty="0">
              <a:solidFill>
                <a:srgbClr val="C00000"/>
              </a:solidFill>
              <a:latin typeface="字体视界-NEW魏碑体" panose="02010601030101010101" pitchFamily="2" charset="-122"/>
              <a:ea typeface="字体视界-NEW魏碑体" panose="02010601030101010101" pitchFamily="2" charset="-122"/>
            </a:endParaRP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356235" y="1706880"/>
            <a:ext cx="11677650" cy="4832985"/>
          </a:xfrm>
          <a:prstGeom prst="rect">
            <a:avLst/>
          </a:prstGeom>
          <a:noFill/>
          <a:ln w="28575" cap="flat" cmpd="sng" algn="ctr">
            <a:solidFill>
              <a:srgbClr val="C00000"/>
            </a:solidFill>
            <a:prstDash val="sysDot"/>
          </a:ln>
          <a:effectLst/>
        </p:spPr>
        <p:txBody>
          <a:bodyPr rtlCol="0" anchor="ctr"/>
          <a:lstStyle/>
          <a:p>
            <a:pPr algn="ctr" fontAlgn="base">
              <a:spcBef>
                <a:spcPct val="0"/>
              </a:spcBef>
              <a:spcAft>
                <a:spcPct val="0"/>
              </a:spcAft>
              <a:buFont typeface="Arial" panose="020B0604020202090204" pitchFamily="34" charset="0"/>
              <a:buNone/>
              <a:defRPr/>
            </a:pPr>
            <a:endParaRPr lang="zh-CN" altLang="en-US" sz="1350" kern="0">
              <a:solidFill>
                <a:srgbClr val="535258"/>
              </a:solidFill>
              <a:latin typeface="Arial" panose="020B0604020202090204"/>
              <a:ea typeface="微软雅黑" panose="020F0502020204030204"/>
            </a:endParaRPr>
          </a:p>
        </p:txBody>
      </p:sp>
      <p:sp>
        <p:nvSpPr>
          <p:cNvPr id="7" name="矩形 24"/>
          <p:cNvSpPr>
            <a:spLocks noChangeArrowheads="1"/>
          </p:cNvSpPr>
          <p:nvPr/>
        </p:nvSpPr>
        <p:spPr bwMode="auto">
          <a:xfrm>
            <a:off x="422910" y="1708150"/>
            <a:ext cx="11543665" cy="3856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indent="457200" algn="just" defTabSz="1219200" eaLnBrk="1" fontAlgn="auto" hangingPunct="1">
              <a:lnSpc>
                <a:spcPct val="170000"/>
              </a:lnSpc>
              <a:buNone/>
              <a:extLst>
                <a:ext uri="{35155182-B16C-46BC-9424-99874614C6A1}">
                  <wpsdc:indentchars xmlns="" xmlns:wpsdc="http://www.wps.cn/officeDocument/2017/drawingmlCustomData" val="200" checksum="59296752"/>
                </a:ext>
              </a:extLst>
            </a:pPr>
            <a:r>
              <a:rPr lang="zh-CN" b="1">
                <a:solidFill>
                  <a:srgbClr val="000000"/>
                </a:solidFill>
                <a:latin typeface="黑体" charset="0"/>
                <a:ea typeface="黑体" charset="0"/>
                <a:cs typeface="黑体" charset="0"/>
              </a:rPr>
              <a:t>第二步是县处级以上党员干部查摆问题。</a:t>
            </a:r>
            <a:r>
              <a:rPr lang="zh-CN">
                <a:solidFill>
                  <a:srgbClr val="000000"/>
                </a:solidFill>
                <a:latin typeface="黑体" charset="0"/>
                <a:ea typeface="黑体" charset="0"/>
                <a:cs typeface="黑体" charset="0"/>
              </a:rPr>
              <a:t>专题教育直面一些党员干部中存在的一系列问题，如理想信念动摇、信仰迷茫、精神迷失，宗旨意识淡薄、忽视群众利益、漠视群众疾苦，党性修养缺失、不讲党的原则等问题，着力解决滥用权力、设租寻租，官商勾结、利益输送，回避矛盾、不负责任、不敢担当，顶风违纪还在搞“四风”、不收敛不收手，无视党的政治纪律和政治规矩，对党不忠诚、做人不老实，阳奉阴违、自行其是，心中无党纪、眼里无国法等问题。</a:t>
            </a:r>
          </a:p>
          <a:p>
            <a:pPr indent="457200" algn="just" defTabSz="1219200" eaLnBrk="1" fontAlgn="auto" hangingPunct="1">
              <a:lnSpc>
                <a:spcPct val="170000"/>
              </a:lnSpc>
              <a:buNone/>
              <a:extLst>
                <a:ext uri="{35155182-B16C-46BC-9424-99874614C6A1}">
                  <wpsdc:indentchars xmlns="" xmlns:wpsdc="http://www.wps.cn/officeDocument/2017/drawingmlCustomData" val="200" checksum="59296752"/>
                </a:ext>
              </a:extLst>
            </a:pPr>
            <a:r>
              <a:rPr lang="zh-CN" b="1">
                <a:solidFill>
                  <a:srgbClr val="000000"/>
                </a:solidFill>
                <a:latin typeface="黑体" charset="0"/>
                <a:ea typeface="黑体" charset="0"/>
                <a:cs typeface="黑体" charset="0"/>
              </a:rPr>
              <a:t>第三步是针对问题进行整改落实。</a:t>
            </a:r>
            <a:r>
              <a:rPr lang="zh-CN">
                <a:solidFill>
                  <a:srgbClr val="000000"/>
                </a:solidFill>
                <a:latin typeface="黑体" charset="0"/>
                <a:ea typeface="黑体" charset="0"/>
                <a:cs typeface="黑体" charset="0"/>
              </a:rPr>
              <a:t>理论学习与查摆问题的目的，最终在于整改落实。各级党组织把整改落实和立规执纪视为头等大事，坚持边学边查边改，主要领导干部带头，列出问题清单，一项一项整改，进行专项整治，严格正风肃纪；针对“不严不实”问题，各地建制度、立规矩，强化刚性执行。</a:t>
            </a:r>
          </a:p>
        </p:txBody>
      </p:sp>
      <p:sp>
        <p:nvSpPr>
          <p:cNvPr id="8" name="矩形 7"/>
          <p:cNvSpPr/>
          <p:nvPr/>
        </p:nvSpPr>
        <p:spPr>
          <a:xfrm>
            <a:off x="356235" y="892175"/>
            <a:ext cx="1803400" cy="737235"/>
          </a:xfrm>
          <a:prstGeom prst="rect">
            <a:avLst/>
          </a:prstGeom>
          <a:ln>
            <a:noFill/>
          </a:ln>
        </p:spPr>
        <p:txBody>
          <a:bodyPr wrap="square">
            <a:spAutoFit/>
          </a:bodyPr>
          <a:lstStyle/>
          <a:p>
            <a:pPr algn="ctr">
              <a:lnSpc>
                <a:spcPct val="150000"/>
              </a:lnSpc>
              <a:spcAft>
                <a:spcPts val="300"/>
              </a:spcAft>
            </a:pPr>
            <a:r>
              <a:rPr lang="zh-CN" altLang="en-US" sz="2800" b="1" dirty="0">
                <a:solidFill>
                  <a:srgbClr val="C00000"/>
                </a:solidFill>
                <a:latin typeface="微软雅黑" panose="020B0503020204020204" pitchFamily="34" charset="-122"/>
                <a:ea typeface="微软雅黑" panose="020B0503020204020204" pitchFamily="34" charset="-122"/>
              </a:rPr>
              <a:t>主要内容</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35" presetClass="path" presetSubtype="0" accel="50000" decel="50000" fill="hold" nodeType="withEffect">
                                  <p:stCondLst>
                                    <p:cond delay="0"/>
                                  </p:stCondLst>
                                  <p:childTnLst>
                                    <p:animMotion origin="layout" path="M -6.25E-7 -3.7037E-6 L 0.18997 -3.7037E-6 " pathEditMode="relative" rAng="0" ptsTypes="AA">
                                      <p:cBhvr>
                                        <p:cTn id="11" dur="1000" spd="-100000" fill="hold"/>
                                        <p:tgtEl>
                                          <p:spTgt spid="25"/>
                                        </p:tgtEl>
                                        <p:attrNameLst>
                                          <p:attrName>ppt_x</p:attrName>
                                          <p:attrName>ppt_y</p:attrName>
                                        </p:attrNameLst>
                                      </p:cBhvr>
                                      <p:rCtr x="9492" y="0"/>
                                    </p:animMotion>
                                  </p:childTnLst>
                                </p:cTn>
                              </p:par>
                              <p:par>
                                <p:cTn id="12" presetID="53" presetClass="entr" presetSubtype="16"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nodeType="withEffect">
                                  <p:stCondLst>
                                    <p:cond delay="0"/>
                                  </p:stCondLst>
                                  <p:childTnLst>
                                    <p:animMotion origin="layout" path="M 0 -3.7037E-6 L -0.41185 -3.7037E-6 " pathEditMode="relative" rAng="0" ptsTypes="AA">
                                      <p:cBhvr>
                                        <p:cTn id="18" dur="1000" spd="-100000" fill="hold"/>
                                        <p:tgtEl>
                                          <p:spTgt spid="26"/>
                                        </p:tgtEl>
                                        <p:attrNameLst>
                                          <p:attrName>ppt_x</p:attrName>
                                          <p:attrName>ppt_y</p:attrName>
                                        </p:attrNameLst>
                                      </p:cBhvr>
                                      <p:rCtr x="-20599"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50" fill="hold"/>
                                        <p:tgtEl>
                                          <p:spTgt spid="28"/>
                                        </p:tgtEl>
                                        <p:attrNameLst>
                                          <p:attrName>ppt_w</p:attrName>
                                        </p:attrNameLst>
                                      </p:cBhvr>
                                      <p:tavLst>
                                        <p:tav tm="0">
                                          <p:val>
                                            <p:fltVal val="0"/>
                                          </p:val>
                                        </p:tav>
                                        <p:tav tm="100000">
                                          <p:val>
                                            <p:strVal val="#ppt_w"/>
                                          </p:val>
                                        </p:tav>
                                      </p:tavLst>
                                    </p:anim>
                                    <p:anim calcmode="lin" valueType="num">
                                      <p:cBhvr>
                                        <p:cTn id="23" dur="250" fill="hold"/>
                                        <p:tgtEl>
                                          <p:spTgt spid="28"/>
                                        </p:tgtEl>
                                        <p:attrNameLst>
                                          <p:attrName>ppt_h</p:attrName>
                                        </p:attrNameLst>
                                      </p:cBhvr>
                                      <p:tavLst>
                                        <p:tav tm="0">
                                          <p:val>
                                            <p:fltVal val="0"/>
                                          </p:val>
                                        </p:tav>
                                        <p:tav tm="100000">
                                          <p:val>
                                            <p:strVal val="#ppt_h"/>
                                          </p:val>
                                        </p:tav>
                                      </p:tavLst>
                                    </p:anim>
                                    <p:animEffect transition="in" filter="fade">
                                      <p:cBhvr>
                                        <p:cTn id="24" dur="250"/>
                                        <p:tgtEl>
                                          <p:spTgt spid="28"/>
                                        </p:tgtEl>
                                      </p:cBhvr>
                                    </p:animEffect>
                                  </p:childTnLst>
                                </p:cTn>
                              </p:par>
                              <p:par>
                                <p:cTn id="25" presetID="6" presetClass="emph" presetSubtype="0" decel="100000" fill="hold" grpId="1" nodeType="withEffect">
                                  <p:stCondLst>
                                    <p:cond delay="200"/>
                                  </p:stCondLst>
                                  <p:childTnLst>
                                    <p:animScale>
                                      <p:cBhvr>
                                        <p:cTn id="26" dur="250" fill="hold"/>
                                        <p:tgtEl>
                                          <p:spTgt spid="28"/>
                                        </p:tgtEl>
                                      </p:cBhvr>
                                      <p:by x="120000" y="120000"/>
                                    </p:animScale>
                                  </p:childTnLst>
                                </p:cTn>
                              </p:par>
                              <p:par>
                                <p:cTn id="27" presetID="6" presetClass="emph" presetSubtype="0" decel="100000" fill="hold" grpId="2" nodeType="withEffect">
                                  <p:stCondLst>
                                    <p:cond delay="400"/>
                                  </p:stCondLst>
                                  <p:childTnLst>
                                    <p:animScale>
                                      <p:cBhvr>
                                        <p:cTn id="28" dur="250" fill="hold"/>
                                        <p:tgtEl>
                                          <p:spTgt spid="28"/>
                                        </p:tgtEl>
                                      </p:cBhvr>
                                      <p:by x="83000" y="83000"/>
                                    </p:animScale>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35" presetClass="path" presetSubtype="0" accel="50000" decel="50000" fill="hold" grpId="1" nodeType="withEffect">
                                  <p:stCondLst>
                                    <p:cond delay="0"/>
                                  </p:stCondLst>
                                  <p:childTnLst>
                                    <p:animMotion origin="layout" path="M -4.375E-6 -3.7037E-6 L -0.30273 -3.7037E-6 " pathEditMode="relative" rAng="0" ptsTypes="AA">
                                      <p:cBhvr>
                                        <p:cTn id="36" dur="1000" spd="-100000" fill="hold"/>
                                        <p:tgtEl>
                                          <p:spTgt spid="27"/>
                                        </p:tgtEl>
                                        <p:attrNameLst>
                                          <p:attrName>ppt_x</p:attrName>
                                          <p:attrName>ppt_y</p:attrName>
                                        </p:attrNameLst>
                                      </p:cBhvr>
                                      <p:rCtr x="-15143" y="0"/>
                                    </p:animMotion>
                                  </p:childTnLst>
                                </p:cTn>
                              </p:par>
                            </p:childTnLst>
                          </p:cTn>
                        </p:par>
                        <p:par>
                          <p:cTn id="37" fill="hold">
                            <p:stCondLst>
                              <p:cond delay="1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3300"/>
                            </p:stCondLst>
                            <p:childTnLst>
                              <p:par>
                                <p:cTn id="46" presetID="21"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heel(1)">
                                      <p:cBhvr>
                                        <p:cTn id="48" dur="1000"/>
                                        <p:tgtEl>
                                          <p:spTgt spid="6"/>
                                        </p:tgtEl>
                                      </p:cBhvr>
                                    </p:animEffect>
                                  </p:childTnLst>
                                </p:cTn>
                              </p:par>
                            </p:childTnLst>
                          </p:cTn>
                        </p:par>
                        <p:par>
                          <p:cTn id="49" fill="hold">
                            <p:stCondLst>
                              <p:cond delay="4300"/>
                            </p:stCondLst>
                            <p:childTnLst>
                              <p:par>
                                <p:cTn id="50" presetID="12" presetClass="entr" presetSubtype="1"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ppt_y</p:attrName>
                                        </p:attrNameLst>
                                      </p:cBhvr>
                                      <p:tavLst>
                                        <p:tav tm="0">
                                          <p:val>
                                            <p:strVal val="#ppt_y-#ppt_h*1.125000"/>
                                          </p:val>
                                        </p:tav>
                                        <p:tav tm="100000">
                                          <p:val>
                                            <p:strVal val="#ppt_y"/>
                                          </p:val>
                                        </p:tav>
                                      </p:tavLst>
                                    </p:anim>
                                    <p:animEffect transition="in" filter="wipe(down)">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bldLvl="0" animBg="1"/>
      <p:bldP spid="28" grpId="1" bldLvl="0" animBg="1"/>
      <p:bldP spid="28" grpId="2" bldLvl="0" animBg="1"/>
      <p:bldP spid="6" grpId="0" bldLvl="0" animBg="1"/>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287" y="353095"/>
            <a:ext cx="5262188" cy="460375"/>
          </a:xfrm>
          <a:prstGeom prst="rect">
            <a:avLst/>
          </a:prstGeom>
        </p:spPr>
        <p:txBody>
          <a:bodyPr wrap="square">
            <a:spAutoFit/>
          </a:bodyPr>
          <a:lstStyle/>
          <a:p>
            <a:r>
              <a:rPr lang="zh-CN" altLang="en-US" sz="2400" b="1" dirty="0">
                <a:solidFill>
                  <a:srgbClr val="C00000"/>
                </a:solidFill>
                <a:latin typeface="字体视界-NEW魏碑体" panose="02010601030101010101" pitchFamily="2" charset="-122"/>
                <a:ea typeface="字体视界-NEW魏碑体" panose="02010601030101010101" pitchFamily="2" charset="-122"/>
                <a:sym typeface="+mn-ea"/>
              </a:rPr>
              <a:t>“三严三实”专题教育</a:t>
            </a:r>
            <a:endParaRPr lang="zh-CN" altLang="en-US" sz="2400" b="1" dirty="0">
              <a:solidFill>
                <a:srgbClr val="C00000"/>
              </a:solidFill>
              <a:latin typeface="字体视界-NEW魏碑体" panose="02010601030101010101" pitchFamily="2" charset="-122"/>
              <a:ea typeface="字体视界-NEW魏碑体" panose="02010601030101010101" pitchFamily="2" charset="-122"/>
            </a:endParaRP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422910" y="1682115"/>
            <a:ext cx="11062335" cy="1222375"/>
          </a:xfrm>
          <a:prstGeom prst="rect">
            <a:avLst/>
          </a:prstGeom>
          <a:noFill/>
          <a:ln w="28575" cap="flat" cmpd="sng" algn="ctr">
            <a:solidFill>
              <a:srgbClr val="C00000"/>
            </a:solidFill>
            <a:prstDash val="sysDot"/>
          </a:ln>
          <a:effectLst/>
        </p:spPr>
        <p:txBody>
          <a:bodyPr rtlCol="0" anchor="ctr"/>
          <a:lstStyle/>
          <a:p>
            <a:pPr algn="ctr" fontAlgn="base">
              <a:spcBef>
                <a:spcPct val="0"/>
              </a:spcBef>
              <a:spcAft>
                <a:spcPct val="0"/>
              </a:spcAft>
              <a:buFont typeface="Arial" panose="020B0604020202090204" pitchFamily="34" charset="0"/>
              <a:buNone/>
              <a:defRPr/>
            </a:pPr>
            <a:endParaRPr lang="zh-CN" altLang="en-US" sz="1350" kern="0">
              <a:solidFill>
                <a:srgbClr val="535258"/>
              </a:solidFill>
              <a:latin typeface="Arial" panose="020B0604020202090204"/>
              <a:ea typeface="微软雅黑" panose="020F0502020204030204"/>
            </a:endParaRPr>
          </a:p>
        </p:txBody>
      </p:sp>
      <p:sp>
        <p:nvSpPr>
          <p:cNvPr id="7" name="矩形 24"/>
          <p:cNvSpPr>
            <a:spLocks noChangeArrowheads="1"/>
          </p:cNvSpPr>
          <p:nvPr/>
        </p:nvSpPr>
        <p:spPr bwMode="auto">
          <a:xfrm>
            <a:off x="422910" y="1774190"/>
            <a:ext cx="1106233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indent="457200" algn="just" defTabSz="1219200" eaLnBrk="1" fontAlgn="auto" hangingPunct="1">
              <a:lnSpc>
                <a:spcPct val="150000"/>
              </a:lnSpc>
              <a:buFont typeface="Arial" panose="020B0604020202090204" pitchFamily="34" charset="0"/>
              <a:buNone/>
              <a:extLst>
                <a:ext uri="{35155182-B16C-46BC-9424-99874614C6A1}">
                  <wpsdc:indentchars xmlns="" xmlns:wpsdc="http://www.wps.cn/officeDocument/2017/drawingmlCustomData" val="200" checksum="59296752"/>
                </a:ext>
              </a:extLst>
            </a:pPr>
            <a:r>
              <a:rPr lang="zh-CN">
                <a:solidFill>
                  <a:srgbClr val="000000"/>
                </a:solidFill>
                <a:latin typeface="黑体" charset="0"/>
                <a:ea typeface="黑体" charset="0"/>
                <a:cs typeface="黑体" charset="0"/>
              </a:rPr>
              <a:t>这次专题教育突出问题导向，对县处级以上领导干部</a:t>
            </a:r>
            <a:r>
              <a:rPr lang="zh-CN" b="1" u="sng">
                <a:solidFill>
                  <a:srgbClr val="FF0000"/>
                </a:solidFill>
                <a:latin typeface="黑体" charset="0"/>
                <a:ea typeface="黑体" charset="0"/>
                <a:cs typeface="黑体" charset="0"/>
              </a:rPr>
              <a:t>在思想、作风、党性上进行了又一次集中“补钙”和“加油”</a:t>
            </a:r>
            <a:r>
              <a:rPr lang="zh-CN">
                <a:solidFill>
                  <a:srgbClr val="000000"/>
                </a:solidFill>
                <a:latin typeface="黑体" charset="0"/>
                <a:ea typeface="黑体" charset="0"/>
                <a:cs typeface="黑体" charset="0"/>
              </a:rPr>
              <a:t>，特别是绷紧了政治纪律和政治规矩这根弦，使深化党风廉政建设有了更加明确的方向。</a:t>
            </a:r>
          </a:p>
        </p:txBody>
      </p:sp>
      <p:sp>
        <p:nvSpPr>
          <p:cNvPr id="8" name="矩形 7"/>
          <p:cNvSpPr/>
          <p:nvPr/>
        </p:nvSpPr>
        <p:spPr>
          <a:xfrm>
            <a:off x="356235" y="892175"/>
            <a:ext cx="1803400" cy="737235"/>
          </a:xfrm>
          <a:prstGeom prst="rect">
            <a:avLst/>
          </a:prstGeom>
          <a:ln>
            <a:noFill/>
          </a:ln>
        </p:spPr>
        <p:txBody>
          <a:bodyPr wrap="square">
            <a:spAutoFit/>
          </a:bodyPr>
          <a:lstStyle/>
          <a:p>
            <a:pPr algn="ctr">
              <a:lnSpc>
                <a:spcPct val="150000"/>
              </a:lnSpc>
              <a:spcAft>
                <a:spcPts val="300"/>
              </a:spcAft>
            </a:pPr>
            <a:r>
              <a:rPr sz="2800" b="1" dirty="0">
                <a:solidFill>
                  <a:srgbClr val="C00000"/>
                </a:solidFill>
                <a:latin typeface="微软雅黑" panose="020B0503020204020204" pitchFamily="34" charset="-122"/>
                <a:ea typeface="微软雅黑" panose="020B0503020204020204" pitchFamily="34" charset="-122"/>
                <a:sym typeface="+mn-ea"/>
              </a:rPr>
              <a:t>活动成效</a:t>
            </a:r>
            <a:endParaRPr lang="zh-CN" altLang="en-US" sz="2800" b="1" dirty="0">
              <a:solidFill>
                <a:srgbClr val="C00000"/>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4"/>
          <a:stretch>
            <a:fillRect/>
          </a:stretch>
        </p:blipFill>
        <p:spPr>
          <a:xfrm>
            <a:off x="1217295" y="3128010"/>
            <a:ext cx="5005705" cy="3274060"/>
          </a:xfrm>
          <a:prstGeom prst="rect">
            <a:avLst/>
          </a:prstGeom>
        </p:spPr>
      </p:pic>
      <p:pic>
        <p:nvPicPr>
          <p:cNvPr id="3" name="图片 2"/>
          <p:cNvPicPr>
            <a:picLocks noChangeAspect="1"/>
          </p:cNvPicPr>
          <p:nvPr/>
        </p:nvPicPr>
        <p:blipFill>
          <a:blip r:embed="rId5"/>
          <a:stretch>
            <a:fillRect/>
          </a:stretch>
        </p:blipFill>
        <p:spPr>
          <a:xfrm>
            <a:off x="7366000" y="3128010"/>
            <a:ext cx="2315210" cy="318960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35" presetClass="path" presetSubtype="0" accel="50000" decel="50000" fill="hold" nodeType="withEffect">
                                  <p:stCondLst>
                                    <p:cond delay="0"/>
                                  </p:stCondLst>
                                  <p:childTnLst>
                                    <p:animMotion origin="layout" path="M -6.25E-7 -3.7037E-6 L 0.18997 -3.7037E-6 " pathEditMode="relative" rAng="0" ptsTypes="AA">
                                      <p:cBhvr>
                                        <p:cTn id="11" dur="1000" spd="-100000" fill="hold"/>
                                        <p:tgtEl>
                                          <p:spTgt spid="25"/>
                                        </p:tgtEl>
                                        <p:attrNameLst>
                                          <p:attrName>ppt_x</p:attrName>
                                          <p:attrName>ppt_y</p:attrName>
                                        </p:attrNameLst>
                                      </p:cBhvr>
                                      <p:rCtr x="9492" y="0"/>
                                    </p:animMotion>
                                  </p:childTnLst>
                                </p:cTn>
                              </p:par>
                              <p:par>
                                <p:cTn id="12" presetID="53" presetClass="entr" presetSubtype="16"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nodeType="withEffect">
                                  <p:stCondLst>
                                    <p:cond delay="0"/>
                                  </p:stCondLst>
                                  <p:childTnLst>
                                    <p:animMotion origin="layout" path="M 0 -3.7037E-6 L -0.41185 -3.7037E-6 " pathEditMode="relative" rAng="0" ptsTypes="AA">
                                      <p:cBhvr>
                                        <p:cTn id="18" dur="1000" spd="-100000" fill="hold"/>
                                        <p:tgtEl>
                                          <p:spTgt spid="26"/>
                                        </p:tgtEl>
                                        <p:attrNameLst>
                                          <p:attrName>ppt_x</p:attrName>
                                          <p:attrName>ppt_y</p:attrName>
                                        </p:attrNameLst>
                                      </p:cBhvr>
                                      <p:rCtr x="-20599"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50" fill="hold"/>
                                        <p:tgtEl>
                                          <p:spTgt spid="28"/>
                                        </p:tgtEl>
                                        <p:attrNameLst>
                                          <p:attrName>ppt_w</p:attrName>
                                        </p:attrNameLst>
                                      </p:cBhvr>
                                      <p:tavLst>
                                        <p:tav tm="0">
                                          <p:val>
                                            <p:fltVal val="0"/>
                                          </p:val>
                                        </p:tav>
                                        <p:tav tm="100000">
                                          <p:val>
                                            <p:strVal val="#ppt_w"/>
                                          </p:val>
                                        </p:tav>
                                      </p:tavLst>
                                    </p:anim>
                                    <p:anim calcmode="lin" valueType="num">
                                      <p:cBhvr>
                                        <p:cTn id="23" dur="250" fill="hold"/>
                                        <p:tgtEl>
                                          <p:spTgt spid="28"/>
                                        </p:tgtEl>
                                        <p:attrNameLst>
                                          <p:attrName>ppt_h</p:attrName>
                                        </p:attrNameLst>
                                      </p:cBhvr>
                                      <p:tavLst>
                                        <p:tav tm="0">
                                          <p:val>
                                            <p:fltVal val="0"/>
                                          </p:val>
                                        </p:tav>
                                        <p:tav tm="100000">
                                          <p:val>
                                            <p:strVal val="#ppt_h"/>
                                          </p:val>
                                        </p:tav>
                                      </p:tavLst>
                                    </p:anim>
                                    <p:animEffect transition="in" filter="fade">
                                      <p:cBhvr>
                                        <p:cTn id="24" dur="250"/>
                                        <p:tgtEl>
                                          <p:spTgt spid="28"/>
                                        </p:tgtEl>
                                      </p:cBhvr>
                                    </p:animEffect>
                                  </p:childTnLst>
                                </p:cTn>
                              </p:par>
                              <p:par>
                                <p:cTn id="25" presetID="6" presetClass="emph" presetSubtype="0" decel="100000" fill="hold" grpId="1" nodeType="withEffect">
                                  <p:stCondLst>
                                    <p:cond delay="200"/>
                                  </p:stCondLst>
                                  <p:childTnLst>
                                    <p:animScale>
                                      <p:cBhvr>
                                        <p:cTn id="26" dur="250" fill="hold"/>
                                        <p:tgtEl>
                                          <p:spTgt spid="28"/>
                                        </p:tgtEl>
                                      </p:cBhvr>
                                      <p:by x="120000" y="120000"/>
                                    </p:animScale>
                                  </p:childTnLst>
                                </p:cTn>
                              </p:par>
                              <p:par>
                                <p:cTn id="27" presetID="6" presetClass="emph" presetSubtype="0" decel="100000" fill="hold" grpId="2" nodeType="withEffect">
                                  <p:stCondLst>
                                    <p:cond delay="400"/>
                                  </p:stCondLst>
                                  <p:childTnLst>
                                    <p:animScale>
                                      <p:cBhvr>
                                        <p:cTn id="28" dur="250" fill="hold"/>
                                        <p:tgtEl>
                                          <p:spTgt spid="28"/>
                                        </p:tgtEl>
                                      </p:cBhvr>
                                      <p:by x="83000" y="83000"/>
                                    </p:animScale>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35" presetClass="path" presetSubtype="0" accel="50000" decel="50000" fill="hold" grpId="1" nodeType="withEffect">
                                  <p:stCondLst>
                                    <p:cond delay="0"/>
                                  </p:stCondLst>
                                  <p:childTnLst>
                                    <p:animMotion origin="layout" path="M -4.375E-6 -3.7037E-6 L -0.30273 -3.7037E-6 " pathEditMode="relative" rAng="0" ptsTypes="AA">
                                      <p:cBhvr>
                                        <p:cTn id="36" dur="1000" spd="-100000" fill="hold"/>
                                        <p:tgtEl>
                                          <p:spTgt spid="27"/>
                                        </p:tgtEl>
                                        <p:attrNameLst>
                                          <p:attrName>ppt_x</p:attrName>
                                          <p:attrName>ppt_y</p:attrName>
                                        </p:attrNameLst>
                                      </p:cBhvr>
                                      <p:rCtr x="-15143" y="0"/>
                                    </p:animMotion>
                                  </p:childTnLst>
                                </p:cTn>
                              </p:par>
                            </p:childTnLst>
                          </p:cTn>
                        </p:par>
                        <p:par>
                          <p:cTn id="37" fill="hold">
                            <p:stCondLst>
                              <p:cond delay="1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3300"/>
                            </p:stCondLst>
                            <p:childTnLst>
                              <p:par>
                                <p:cTn id="46" presetID="21"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heel(1)">
                                      <p:cBhvr>
                                        <p:cTn id="48" dur="1000"/>
                                        <p:tgtEl>
                                          <p:spTgt spid="6"/>
                                        </p:tgtEl>
                                      </p:cBhvr>
                                    </p:animEffect>
                                  </p:childTnLst>
                                </p:cTn>
                              </p:par>
                            </p:childTnLst>
                          </p:cTn>
                        </p:par>
                        <p:par>
                          <p:cTn id="49" fill="hold">
                            <p:stCondLst>
                              <p:cond delay="4300"/>
                            </p:stCondLst>
                            <p:childTnLst>
                              <p:par>
                                <p:cTn id="50" presetID="12" presetClass="entr" presetSubtype="1"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ppt_y</p:attrName>
                                        </p:attrNameLst>
                                      </p:cBhvr>
                                      <p:tavLst>
                                        <p:tav tm="0">
                                          <p:val>
                                            <p:strVal val="#ppt_y-#ppt_h*1.125000"/>
                                          </p:val>
                                        </p:tav>
                                        <p:tav tm="100000">
                                          <p:val>
                                            <p:strVal val="#ppt_y"/>
                                          </p:val>
                                        </p:tav>
                                      </p:tavLst>
                                    </p:anim>
                                    <p:animEffect transition="in" filter="wipe(down)">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bldLvl="0" animBg="1"/>
      <p:bldP spid="28" grpId="1" bldLvl="0" animBg="1"/>
      <p:bldP spid="28" grpId="2" bldLvl="0" animBg="1"/>
      <p:bldP spid="6" grpId="0" bldLvl="0" animBg="1"/>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648" y="5737759"/>
            <a:ext cx="6809422" cy="1120241"/>
          </a:xfrm>
          <a:prstGeom prst="rect">
            <a:avLst/>
          </a:prstGeom>
        </p:spPr>
      </p:pic>
      <p:sp>
        <p:nvSpPr>
          <p:cNvPr id="75" name="文本框 74"/>
          <p:cNvSpPr txBox="1"/>
          <p:nvPr/>
        </p:nvSpPr>
        <p:spPr>
          <a:xfrm>
            <a:off x="5527040" y="117632"/>
            <a:ext cx="1069340" cy="1014730"/>
          </a:xfrm>
          <a:prstGeom prst="rect">
            <a:avLst/>
          </a:prstGeom>
          <a:noFill/>
        </p:spPr>
        <p:txBody>
          <a:bodyPr wrap="none" rtlCol="0">
            <a:spAutoFit/>
          </a:bodyPr>
          <a:lstStyle/>
          <a:p>
            <a:r>
              <a:rPr lang="en-US" altLang="zh-CN" sz="6000" b="1" dirty="0">
                <a:solidFill>
                  <a:srgbClr val="C00000"/>
                </a:solidFill>
                <a:latin typeface="黑体" charset="0"/>
                <a:ea typeface="黑体" charset="0"/>
                <a:cs typeface="+mn-ea"/>
                <a:sym typeface="+mn-lt"/>
              </a:rPr>
              <a:t>03</a:t>
            </a:r>
          </a:p>
        </p:txBody>
      </p:sp>
      <p:sp>
        <p:nvSpPr>
          <p:cNvPr id="78" name="文本框 77"/>
          <p:cNvSpPr txBox="1"/>
          <p:nvPr/>
        </p:nvSpPr>
        <p:spPr>
          <a:xfrm>
            <a:off x="2068295" y="1132521"/>
            <a:ext cx="7815580" cy="1014730"/>
          </a:xfrm>
          <a:prstGeom prst="rect">
            <a:avLst/>
          </a:prstGeom>
          <a:noFill/>
        </p:spPr>
        <p:txBody>
          <a:bodyPr wrap="none" rtlCol="0">
            <a:spAutoFit/>
          </a:bodyPr>
          <a:lstStyle/>
          <a:p>
            <a:pPr algn="ctr"/>
            <a:r>
              <a:rPr lang="zh-CN" altLang="en-US" sz="6000" b="1" dirty="0">
                <a:solidFill>
                  <a:srgbClr val="C00000"/>
                </a:solidFill>
                <a:latin typeface="黑体" charset="0"/>
                <a:ea typeface="黑体" charset="0"/>
                <a:cs typeface="黑体" charset="0"/>
              </a:rPr>
              <a:t>“两学一做”学习教育</a:t>
            </a:r>
          </a:p>
        </p:txBody>
      </p:sp>
      <p:sp>
        <p:nvSpPr>
          <p:cNvPr id="100" name="文本框 99"/>
          <p:cNvSpPr txBox="1"/>
          <p:nvPr/>
        </p:nvSpPr>
        <p:spPr>
          <a:xfrm>
            <a:off x="946785" y="2553335"/>
            <a:ext cx="10424160" cy="3415030"/>
          </a:xfrm>
          <a:prstGeom prst="rect">
            <a:avLst/>
          </a:prstGeom>
          <a:noFill/>
          <a:ln w="9525">
            <a:noFill/>
          </a:ln>
        </p:spPr>
        <p:txBody>
          <a:bodyPr wrap="square">
            <a:spAutoFit/>
          </a:bodyPr>
          <a:lstStyle/>
          <a:p>
            <a:pPr marL="0" indent="0" algn="just"/>
            <a:r>
              <a:rPr lang="zh-CN" dirty="0">
                <a:latin typeface="黑体" charset="0"/>
                <a:ea typeface="黑体" charset="0"/>
                <a:cs typeface="黑体" charset="0"/>
              </a:rPr>
              <a:t>“两学一做”学习教育，基础在学，关键在做。要突出问题导向，学要带着问题学，做要针对问题改，把合格的标尺立起来，把做人做事的底线划出来，把党员的先锋形象树起来，用行动体现信仰信念的力量。</a:t>
            </a:r>
          </a:p>
          <a:p>
            <a:pPr marL="0" indent="0" algn="r"/>
            <a:endParaRPr lang="zh-CN" dirty="0">
              <a:latin typeface="黑体" charset="0"/>
              <a:ea typeface="黑体" charset="0"/>
              <a:cs typeface="黑体" charset="0"/>
            </a:endParaRPr>
          </a:p>
          <a:p>
            <a:pPr marL="0" indent="0" algn="r"/>
            <a:r>
              <a:rPr lang="zh-CN" dirty="0">
                <a:latin typeface="仿宋" charset="0"/>
                <a:ea typeface="仿宋" charset="0"/>
                <a:cs typeface="仿宋" charset="0"/>
              </a:rPr>
              <a:t>——</a:t>
            </a:r>
            <a:r>
              <a:rPr lang="en-US" altLang="zh-CN" dirty="0">
                <a:latin typeface="仿宋" charset="0"/>
                <a:ea typeface="仿宋" charset="0"/>
                <a:cs typeface="仿宋" charset="0"/>
              </a:rPr>
              <a:t>2016</a:t>
            </a:r>
            <a:r>
              <a:rPr lang="zh-CN" altLang="en-US" dirty="0">
                <a:latin typeface="仿宋" charset="0"/>
                <a:ea typeface="仿宋" charset="0"/>
                <a:cs typeface="仿宋" charset="0"/>
              </a:rPr>
              <a:t>年</a:t>
            </a:r>
            <a:r>
              <a:rPr lang="en-US" altLang="zh-CN" dirty="0">
                <a:latin typeface="仿宋" charset="0"/>
                <a:ea typeface="仿宋" charset="0"/>
                <a:cs typeface="仿宋" charset="0"/>
              </a:rPr>
              <a:t>2</a:t>
            </a:r>
            <a:r>
              <a:rPr lang="zh-CN" altLang="en-US" dirty="0">
                <a:latin typeface="仿宋" charset="0"/>
                <a:ea typeface="仿宋" charset="0"/>
                <a:cs typeface="仿宋" charset="0"/>
              </a:rPr>
              <a:t>月，习近平对开展“两学一做”学习教育做出重要指示</a:t>
            </a:r>
          </a:p>
          <a:p>
            <a:pPr marL="0" indent="0" algn="l"/>
            <a:endParaRPr lang="zh-CN" b="1" dirty="0">
              <a:latin typeface="黑体" charset="0"/>
              <a:ea typeface="黑体" charset="0"/>
              <a:cs typeface="黑体" charset="0"/>
            </a:endParaRPr>
          </a:p>
          <a:p>
            <a:pPr marL="0" indent="0" algn="l"/>
            <a:endParaRPr lang="zh-CN" b="1" dirty="0">
              <a:latin typeface="黑体" charset="0"/>
              <a:ea typeface="黑体" charset="0"/>
              <a:cs typeface="黑体" charset="0"/>
            </a:endParaRPr>
          </a:p>
          <a:p>
            <a:pPr marL="0" indent="0" algn="l"/>
            <a:r>
              <a:rPr lang="zh-CN" b="1" dirty="0">
                <a:latin typeface="黑体" charset="0"/>
                <a:ea typeface="黑体" charset="0"/>
                <a:cs typeface="黑体" charset="0"/>
              </a:rPr>
              <a:t>目标要求：</a:t>
            </a:r>
          </a:p>
          <a:p>
            <a:pPr marL="0" indent="0" algn="l"/>
            <a:r>
              <a:rPr lang="zh-CN" dirty="0">
                <a:latin typeface="黑体" charset="0"/>
                <a:ea typeface="黑体" charset="0"/>
                <a:cs typeface="黑体" charset="0"/>
              </a:rPr>
              <a:t>这次学习教育要求把思想建设放在首位，教育引导党员尊崇党章、遵守党规，着力解决党员队伍在思想、组织、作风、纪律等方面存在的问题，努力使广大党员进一步</a:t>
            </a:r>
            <a:r>
              <a:rPr lang="zh-CN" b="1" dirty="0">
                <a:latin typeface="黑体" charset="0"/>
                <a:ea typeface="黑体" charset="0"/>
                <a:cs typeface="黑体" charset="0"/>
              </a:rPr>
              <a:t>增强政治意识、大局意识、核心意识、看齐意识</a:t>
            </a:r>
            <a:r>
              <a:rPr lang="zh-CN" dirty="0">
                <a:latin typeface="黑体" charset="0"/>
                <a:ea typeface="黑体" charset="0"/>
                <a:cs typeface="黑体" charset="0"/>
              </a:rPr>
              <a:t>，坚定理想信念、保持对党忠诚、树立清风正气、勇于担当作为，充分发挥先锋模范作用。</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400"/>
                                  </p:stCondLst>
                                  <p:childTnLst>
                                    <p:set>
                                      <p:cBhvr>
                                        <p:cTn id="11" dur="1" fill="hold">
                                          <p:stCondLst>
                                            <p:cond delay="0"/>
                                          </p:stCondLst>
                                        </p:cTn>
                                        <p:tgtEl>
                                          <p:spTgt spid="75"/>
                                        </p:tgtEl>
                                        <p:attrNameLst>
                                          <p:attrName>style.visibility</p:attrName>
                                        </p:attrNameLst>
                                      </p:cBhvr>
                                      <p:to>
                                        <p:strVal val="visible"/>
                                      </p:to>
                                    </p:set>
                                    <p:anim calcmode="lin" valueType="num">
                                      <p:cBhvr>
                                        <p:cTn id="12" dur="250" fill="hold"/>
                                        <p:tgtEl>
                                          <p:spTgt spid="75"/>
                                        </p:tgtEl>
                                        <p:attrNameLst>
                                          <p:attrName>ppt_w</p:attrName>
                                        </p:attrNameLst>
                                      </p:cBhvr>
                                      <p:tavLst>
                                        <p:tav tm="0">
                                          <p:val>
                                            <p:fltVal val="0"/>
                                          </p:val>
                                        </p:tav>
                                        <p:tav tm="100000">
                                          <p:val>
                                            <p:strVal val="#ppt_w"/>
                                          </p:val>
                                        </p:tav>
                                      </p:tavLst>
                                    </p:anim>
                                    <p:anim calcmode="lin" valueType="num">
                                      <p:cBhvr>
                                        <p:cTn id="13" dur="250" fill="hold"/>
                                        <p:tgtEl>
                                          <p:spTgt spid="75"/>
                                        </p:tgtEl>
                                        <p:attrNameLst>
                                          <p:attrName>ppt_h</p:attrName>
                                        </p:attrNameLst>
                                      </p:cBhvr>
                                      <p:tavLst>
                                        <p:tav tm="0">
                                          <p:val>
                                            <p:fltVal val="0"/>
                                          </p:val>
                                        </p:tav>
                                        <p:tav tm="100000">
                                          <p:val>
                                            <p:strVal val="#ppt_h"/>
                                          </p:val>
                                        </p:tav>
                                      </p:tavLst>
                                    </p:anim>
                                    <p:animEffect transition="in" filter="fade">
                                      <p:cBhvr>
                                        <p:cTn id="14" dur="250"/>
                                        <p:tgtEl>
                                          <p:spTgt spid="75"/>
                                        </p:tgtEl>
                                      </p:cBhvr>
                                    </p:animEffect>
                                  </p:childTnLst>
                                </p:cTn>
                              </p:par>
                              <p:par>
                                <p:cTn id="15" presetID="6" presetClass="emph" presetSubtype="0" decel="100000" fill="hold" grpId="1" nodeType="withEffect">
                                  <p:stCondLst>
                                    <p:cond delay="600"/>
                                  </p:stCondLst>
                                  <p:childTnLst>
                                    <p:animScale>
                                      <p:cBhvr>
                                        <p:cTn id="16" dur="250" fill="hold"/>
                                        <p:tgtEl>
                                          <p:spTgt spid="75"/>
                                        </p:tgtEl>
                                      </p:cBhvr>
                                      <p:by x="120000" y="120000"/>
                                    </p:animScale>
                                  </p:childTnLst>
                                </p:cTn>
                              </p:par>
                              <p:par>
                                <p:cTn id="17" presetID="6" presetClass="emph" presetSubtype="0" decel="100000" fill="hold" grpId="2" nodeType="withEffect">
                                  <p:stCondLst>
                                    <p:cond delay="800"/>
                                  </p:stCondLst>
                                  <p:childTnLst>
                                    <p:animScale>
                                      <p:cBhvr>
                                        <p:cTn id="18" dur="250" fill="hold"/>
                                        <p:tgtEl>
                                          <p:spTgt spid="75"/>
                                        </p:tgtEl>
                                      </p:cBhvr>
                                      <p:by x="83000" y="83000"/>
                                    </p:animScale>
                                  </p:childTnLst>
                                </p:cTn>
                              </p:par>
                              <p:par>
                                <p:cTn id="19" presetID="53" presetClass="entr" presetSubtype="16" fill="hold" grpId="0" nodeType="withEffect">
                                  <p:stCondLst>
                                    <p:cond delay="400"/>
                                  </p:stCondLst>
                                  <p:childTnLst>
                                    <p:set>
                                      <p:cBhvr>
                                        <p:cTn id="20" dur="1" fill="hold">
                                          <p:stCondLst>
                                            <p:cond delay="0"/>
                                          </p:stCondLst>
                                        </p:cTn>
                                        <p:tgtEl>
                                          <p:spTgt spid="78"/>
                                        </p:tgtEl>
                                        <p:attrNameLst>
                                          <p:attrName>style.visibility</p:attrName>
                                        </p:attrNameLst>
                                      </p:cBhvr>
                                      <p:to>
                                        <p:strVal val="visible"/>
                                      </p:to>
                                    </p:set>
                                    <p:anim calcmode="lin" valueType="num">
                                      <p:cBhvr>
                                        <p:cTn id="21" dur="250" fill="hold"/>
                                        <p:tgtEl>
                                          <p:spTgt spid="78"/>
                                        </p:tgtEl>
                                        <p:attrNameLst>
                                          <p:attrName>ppt_w</p:attrName>
                                        </p:attrNameLst>
                                      </p:cBhvr>
                                      <p:tavLst>
                                        <p:tav tm="0">
                                          <p:val>
                                            <p:fltVal val="0"/>
                                          </p:val>
                                        </p:tav>
                                        <p:tav tm="100000">
                                          <p:val>
                                            <p:strVal val="#ppt_w"/>
                                          </p:val>
                                        </p:tav>
                                      </p:tavLst>
                                    </p:anim>
                                    <p:anim calcmode="lin" valueType="num">
                                      <p:cBhvr>
                                        <p:cTn id="22" dur="250" fill="hold"/>
                                        <p:tgtEl>
                                          <p:spTgt spid="78"/>
                                        </p:tgtEl>
                                        <p:attrNameLst>
                                          <p:attrName>ppt_h</p:attrName>
                                        </p:attrNameLst>
                                      </p:cBhvr>
                                      <p:tavLst>
                                        <p:tav tm="0">
                                          <p:val>
                                            <p:fltVal val="0"/>
                                          </p:val>
                                        </p:tav>
                                        <p:tav tm="100000">
                                          <p:val>
                                            <p:strVal val="#ppt_h"/>
                                          </p:val>
                                        </p:tav>
                                      </p:tavLst>
                                    </p:anim>
                                    <p:animEffect transition="in" filter="fade">
                                      <p:cBhvr>
                                        <p:cTn id="23" dur="250"/>
                                        <p:tgtEl>
                                          <p:spTgt spid="78"/>
                                        </p:tgtEl>
                                      </p:cBhvr>
                                    </p:animEffect>
                                  </p:childTnLst>
                                </p:cTn>
                              </p:par>
                              <p:par>
                                <p:cTn id="24" presetID="6" presetClass="emph" presetSubtype="0" decel="100000" fill="hold" grpId="1" nodeType="withEffect">
                                  <p:stCondLst>
                                    <p:cond delay="600"/>
                                  </p:stCondLst>
                                  <p:childTnLst>
                                    <p:animScale>
                                      <p:cBhvr>
                                        <p:cTn id="25" dur="250" fill="hold"/>
                                        <p:tgtEl>
                                          <p:spTgt spid="78"/>
                                        </p:tgtEl>
                                      </p:cBhvr>
                                      <p:by x="120000" y="120000"/>
                                    </p:animScale>
                                  </p:childTnLst>
                                </p:cTn>
                              </p:par>
                              <p:par>
                                <p:cTn id="26" presetID="6" presetClass="emph" presetSubtype="0" decel="100000" fill="hold" grpId="2" nodeType="withEffect">
                                  <p:stCondLst>
                                    <p:cond delay="800"/>
                                  </p:stCondLst>
                                  <p:childTnLst>
                                    <p:animScale>
                                      <p:cBhvr>
                                        <p:cTn id="27" dur="250" fill="hold"/>
                                        <p:tgtEl>
                                          <p:spTgt spid="78"/>
                                        </p:tgtEl>
                                      </p:cBhvr>
                                      <p:by x="83000" y="8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P spid="75" grpId="2"/>
      <p:bldP spid="78" grpId="0"/>
      <p:bldP spid="78" grpId="1"/>
      <p:bldP spid="78" grpId="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287" y="353095"/>
            <a:ext cx="5262188" cy="460375"/>
          </a:xfrm>
          <a:prstGeom prst="rect">
            <a:avLst/>
          </a:prstGeom>
        </p:spPr>
        <p:txBody>
          <a:bodyPr wrap="square">
            <a:spAutoFit/>
          </a:bodyPr>
          <a:lstStyle/>
          <a:p>
            <a:r>
              <a:rPr lang="zh-CN" altLang="en-US" sz="2400" b="1" dirty="0">
                <a:solidFill>
                  <a:srgbClr val="C00000"/>
                </a:solidFill>
                <a:latin typeface="字体视界-NEW魏碑体" panose="02010601030101010101" pitchFamily="2" charset="-122"/>
                <a:ea typeface="字体视界-NEW魏碑体" panose="02010601030101010101" pitchFamily="2" charset="-122"/>
                <a:sym typeface="+mn-ea"/>
              </a:rPr>
              <a:t>“两学一做”学习教育</a:t>
            </a:r>
            <a:endParaRPr lang="zh-CN" altLang="en-US" sz="2400" b="1" dirty="0">
              <a:solidFill>
                <a:srgbClr val="C00000"/>
              </a:solidFill>
              <a:latin typeface="字体视界-NEW魏碑体" panose="02010601030101010101" pitchFamily="2" charset="-122"/>
              <a:ea typeface="字体视界-NEW魏碑体" panose="02010601030101010101" pitchFamily="2" charset="-122"/>
            </a:endParaRP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335915" y="1551940"/>
            <a:ext cx="11521440" cy="5207635"/>
          </a:xfrm>
          <a:prstGeom prst="rect">
            <a:avLst/>
          </a:prstGeom>
          <a:noFill/>
          <a:ln w="28575" cap="flat" cmpd="sng" algn="ctr">
            <a:solidFill>
              <a:srgbClr val="C00000"/>
            </a:solidFill>
            <a:prstDash val="sysDot"/>
          </a:ln>
          <a:effectLst/>
        </p:spPr>
        <p:txBody>
          <a:bodyPr rtlCol="0" anchor="ctr"/>
          <a:lstStyle/>
          <a:p>
            <a:pPr algn="ctr" fontAlgn="base">
              <a:spcBef>
                <a:spcPct val="0"/>
              </a:spcBef>
              <a:spcAft>
                <a:spcPct val="0"/>
              </a:spcAft>
              <a:buFont typeface="Arial" panose="020B0604020202090204" pitchFamily="34" charset="0"/>
              <a:buNone/>
              <a:defRPr/>
            </a:pPr>
            <a:endParaRPr lang="zh-CN" altLang="en-US" sz="1350" kern="0">
              <a:solidFill>
                <a:srgbClr val="535258"/>
              </a:solidFill>
              <a:latin typeface="Arial" panose="020B0604020202090204"/>
              <a:ea typeface="微软雅黑" panose="020F0502020204030204"/>
            </a:endParaRPr>
          </a:p>
        </p:txBody>
      </p:sp>
      <p:sp>
        <p:nvSpPr>
          <p:cNvPr id="7" name="矩形 24"/>
          <p:cNvSpPr>
            <a:spLocks noChangeArrowheads="1"/>
          </p:cNvSpPr>
          <p:nvPr/>
        </p:nvSpPr>
        <p:spPr bwMode="auto">
          <a:xfrm>
            <a:off x="443230" y="1577340"/>
            <a:ext cx="11306175" cy="3014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indent="508000" algn="just" defTabSz="1219200" eaLnBrk="1" fontAlgn="auto" hangingPunct="1">
              <a:lnSpc>
                <a:spcPct val="190000"/>
              </a:lnSpc>
              <a:buFont typeface="Arial" panose="020B0604020202090204" pitchFamily="34" charset="0"/>
              <a:buNone/>
              <a:extLst>
                <a:ext uri="{35155182-B16C-46BC-9424-99874614C6A1}">
                  <wpsdc:indentchars xmlns="" xmlns:wpsdc="http://www.wps.cn/officeDocument/2017/drawingmlCustomData" val="200" checksum="282533468"/>
                </a:ext>
              </a:extLst>
            </a:pPr>
            <a:r>
              <a:rPr lang="zh-CN" sz="2000" dirty="0">
                <a:solidFill>
                  <a:srgbClr val="000000"/>
                </a:solidFill>
                <a:latin typeface="黑体" charset="0"/>
                <a:ea typeface="黑体" charset="0"/>
                <a:cs typeface="黑体" charset="0"/>
              </a:rPr>
              <a:t>为深入学习贯彻习近平总书记系列重要讲话精神，推动全面从严治党向基层延伸</a:t>
            </a:r>
            <a:r>
              <a:rPr lang="zh-CN" sz="2000" b="1" dirty="0">
                <a:solidFill>
                  <a:srgbClr val="000000"/>
                </a:solidFill>
                <a:latin typeface="黑体" charset="0"/>
                <a:ea typeface="黑体" charset="0"/>
                <a:cs typeface="黑体" charset="0"/>
              </a:rPr>
              <a:t>，</a:t>
            </a:r>
            <a:r>
              <a:rPr lang="zh-CN" sz="2000" b="1" u="sng" dirty="0">
                <a:solidFill>
                  <a:srgbClr val="000000"/>
                </a:solidFill>
                <a:latin typeface="黑体" charset="0"/>
                <a:ea typeface="黑体" charset="0"/>
                <a:cs typeface="黑体" charset="0"/>
              </a:rPr>
              <a:t>巩固拓展党的群众路线教育实践活动</a:t>
            </a:r>
            <a:r>
              <a:rPr lang="zh-CN" sz="2000" dirty="0">
                <a:solidFill>
                  <a:srgbClr val="000000"/>
                </a:solidFill>
                <a:latin typeface="黑体" charset="0"/>
                <a:ea typeface="黑体" charset="0"/>
                <a:cs typeface="黑体" charset="0"/>
              </a:rPr>
              <a:t>和</a:t>
            </a:r>
            <a:r>
              <a:rPr lang="zh-CN" sz="2000" b="1" u="sng" dirty="0">
                <a:solidFill>
                  <a:srgbClr val="000000"/>
                </a:solidFill>
                <a:latin typeface="黑体" charset="0"/>
                <a:ea typeface="黑体" charset="0"/>
                <a:cs typeface="黑体" charset="0"/>
              </a:rPr>
              <a:t>“三严三实”专题教育成果</a:t>
            </a:r>
            <a:r>
              <a:rPr lang="zh-CN" sz="2000" dirty="0">
                <a:solidFill>
                  <a:srgbClr val="000000"/>
                </a:solidFill>
                <a:latin typeface="黑体" charset="0"/>
                <a:ea typeface="黑体" charset="0"/>
                <a:cs typeface="黑体" charset="0"/>
              </a:rPr>
              <a:t>，进一步解决党员队伍在思想、组织、作风、纪律等方面存在的问题，保持发展党的先进性和纯洁性，党中央决定，2016年在全体党员中开展</a:t>
            </a:r>
            <a:r>
              <a:rPr lang="zh-CN" sz="2000" b="1" dirty="0">
                <a:solidFill>
                  <a:srgbClr val="FF0000"/>
                </a:solidFill>
                <a:latin typeface="黑体" charset="0"/>
                <a:ea typeface="黑体" charset="0"/>
                <a:cs typeface="黑体" charset="0"/>
              </a:rPr>
              <a:t>“学党章党规、学系列讲话，做合格党员”</a:t>
            </a:r>
            <a:r>
              <a:rPr lang="zh-CN" sz="2000" dirty="0">
                <a:solidFill>
                  <a:schemeClr val="tx1"/>
                </a:solidFill>
                <a:latin typeface="黑体" charset="0"/>
                <a:ea typeface="黑体" charset="0"/>
                <a:cs typeface="黑体" charset="0"/>
              </a:rPr>
              <a:t>学习教育</a:t>
            </a:r>
            <a:r>
              <a:rPr lang="zh-CN" sz="2000" dirty="0">
                <a:solidFill>
                  <a:srgbClr val="000000"/>
                </a:solidFill>
                <a:latin typeface="黑体" charset="0"/>
                <a:ea typeface="黑体" charset="0"/>
                <a:cs typeface="黑体" charset="0"/>
              </a:rPr>
              <a:t>(即“两学一做”学习教育)。</a:t>
            </a:r>
          </a:p>
          <a:p>
            <a:pPr marL="285750" indent="508000" algn="just" defTabSz="1219200" eaLnBrk="1" fontAlgn="auto" hangingPunct="1">
              <a:lnSpc>
                <a:spcPct val="190000"/>
              </a:lnSpc>
              <a:buFont typeface="Arial" panose="020B0604020202090204" pitchFamily="34" charset="0"/>
              <a:buChar char="•"/>
              <a:extLst>
                <a:ext uri="{35155182-B16C-46BC-9424-99874614C6A1}">
                  <wpsdc:indentchars xmlns="" xmlns:wpsdc="http://www.wps.cn/officeDocument/2017/drawingmlCustomData" val="200" checksum="282533468"/>
                </a:ext>
              </a:extLst>
            </a:pPr>
            <a:endParaRPr lang="zh-CN" sz="2000" dirty="0">
              <a:solidFill>
                <a:srgbClr val="000000"/>
              </a:solidFill>
              <a:latin typeface="黑体" charset="0"/>
              <a:ea typeface="黑体" charset="0"/>
              <a:cs typeface="黑体" charset="0"/>
            </a:endParaRPr>
          </a:p>
        </p:txBody>
      </p:sp>
      <p:sp>
        <p:nvSpPr>
          <p:cNvPr id="8" name="矩形 7"/>
          <p:cNvSpPr/>
          <p:nvPr/>
        </p:nvSpPr>
        <p:spPr>
          <a:xfrm>
            <a:off x="356235" y="814705"/>
            <a:ext cx="1803400" cy="737235"/>
          </a:xfrm>
          <a:prstGeom prst="rect">
            <a:avLst/>
          </a:prstGeom>
          <a:ln>
            <a:noFill/>
          </a:ln>
        </p:spPr>
        <p:txBody>
          <a:bodyPr wrap="square">
            <a:spAutoFit/>
          </a:bodyPr>
          <a:lstStyle/>
          <a:p>
            <a:pPr algn="ctr">
              <a:lnSpc>
                <a:spcPct val="150000"/>
              </a:lnSpc>
              <a:spcAft>
                <a:spcPts val="300"/>
              </a:spcAft>
            </a:pPr>
            <a:r>
              <a:rPr lang="zh-CN" altLang="en-US" sz="2800" b="1" dirty="0">
                <a:solidFill>
                  <a:srgbClr val="C00000"/>
                </a:solidFill>
                <a:latin typeface="微软雅黑" panose="020B0503020204020204" pitchFamily="34" charset="-122"/>
                <a:ea typeface="微软雅黑" panose="020B0503020204020204" pitchFamily="34" charset="-122"/>
              </a:rPr>
              <a:t>学习背景</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35" presetClass="path" presetSubtype="0" accel="50000" decel="50000" fill="hold" nodeType="withEffect">
                                  <p:stCondLst>
                                    <p:cond delay="0"/>
                                  </p:stCondLst>
                                  <p:childTnLst>
                                    <p:animMotion origin="layout" path="M -6.25E-7 -3.7037E-6 L 0.18997 -3.7037E-6 " pathEditMode="relative" rAng="0" ptsTypes="AA">
                                      <p:cBhvr>
                                        <p:cTn id="11" dur="1000" spd="-100000" fill="hold"/>
                                        <p:tgtEl>
                                          <p:spTgt spid="25"/>
                                        </p:tgtEl>
                                        <p:attrNameLst>
                                          <p:attrName>ppt_x</p:attrName>
                                          <p:attrName>ppt_y</p:attrName>
                                        </p:attrNameLst>
                                      </p:cBhvr>
                                      <p:rCtr x="9492" y="0"/>
                                    </p:animMotion>
                                  </p:childTnLst>
                                </p:cTn>
                              </p:par>
                              <p:par>
                                <p:cTn id="12" presetID="53" presetClass="entr" presetSubtype="16"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nodeType="withEffect">
                                  <p:stCondLst>
                                    <p:cond delay="0"/>
                                  </p:stCondLst>
                                  <p:childTnLst>
                                    <p:animMotion origin="layout" path="M 0 -3.7037E-6 L -0.41185 -3.7037E-6 " pathEditMode="relative" rAng="0" ptsTypes="AA">
                                      <p:cBhvr>
                                        <p:cTn id="18" dur="1000" spd="-100000" fill="hold"/>
                                        <p:tgtEl>
                                          <p:spTgt spid="26"/>
                                        </p:tgtEl>
                                        <p:attrNameLst>
                                          <p:attrName>ppt_x</p:attrName>
                                          <p:attrName>ppt_y</p:attrName>
                                        </p:attrNameLst>
                                      </p:cBhvr>
                                      <p:rCtr x="-20599"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50" fill="hold"/>
                                        <p:tgtEl>
                                          <p:spTgt spid="28"/>
                                        </p:tgtEl>
                                        <p:attrNameLst>
                                          <p:attrName>ppt_w</p:attrName>
                                        </p:attrNameLst>
                                      </p:cBhvr>
                                      <p:tavLst>
                                        <p:tav tm="0">
                                          <p:val>
                                            <p:fltVal val="0"/>
                                          </p:val>
                                        </p:tav>
                                        <p:tav tm="100000">
                                          <p:val>
                                            <p:strVal val="#ppt_w"/>
                                          </p:val>
                                        </p:tav>
                                      </p:tavLst>
                                    </p:anim>
                                    <p:anim calcmode="lin" valueType="num">
                                      <p:cBhvr>
                                        <p:cTn id="23" dur="250" fill="hold"/>
                                        <p:tgtEl>
                                          <p:spTgt spid="28"/>
                                        </p:tgtEl>
                                        <p:attrNameLst>
                                          <p:attrName>ppt_h</p:attrName>
                                        </p:attrNameLst>
                                      </p:cBhvr>
                                      <p:tavLst>
                                        <p:tav tm="0">
                                          <p:val>
                                            <p:fltVal val="0"/>
                                          </p:val>
                                        </p:tav>
                                        <p:tav tm="100000">
                                          <p:val>
                                            <p:strVal val="#ppt_h"/>
                                          </p:val>
                                        </p:tav>
                                      </p:tavLst>
                                    </p:anim>
                                    <p:animEffect transition="in" filter="fade">
                                      <p:cBhvr>
                                        <p:cTn id="24" dur="250"/>
                                        <p:tgtEl>
                                          <p:spTgt spid="28"/>
                                        </p:tgtEl>
                                      </p:cBhvr>
                                    </p:animEffect>
                                  </p:childTnLst>
                                </p:cTn>
                              </p:par>
                              <p:par>
                                <p:cTn id="25" presetID="6" presetClass="emph" presetSubtype="0" decel="100000" fill="hold" grpId="1" nodeType="withEffect">
                                  <p:stCondLst>
                                    <p:cond delay="200"/>
                                  </p:stCondLst>
                                  <p:childTnLst>
                                    <p:animScale>
                                      <p:cBhvr>
                                        <p:cTn id="26" dur="250" fill="hold"/>
                                        <p:tgtEl>
                                          <p:spTgt spid="28"/>
                                        </p:tgtEl>
                                      </p:cBhvr>
                                      <p:by x="120000" y="120000"/>
                                    </p:animScale>
                                  </p:childTnLst>
                                </p:cTn>
                              </p:par>
                              <p:par>
                                <p:cTn id="27" presetID="6" presetClass="emph" presetSubtype="0" decel="100000" fill="hold" grpId="2" nodeType="withEffect">
                                  <p:stCondLst>
                                    <p:cond delay="400"/>
                                  </p:stCondLst>
                                  <p:childTnLst>
                                    <p:animScale>
                                      <p:cBhvr>
                                        <p:cTn id="28" dur="250" fill="hold"/>
                                        <p:tgtEl>
                                          <p:spTgt spid="28"/>
                                        </p:tgtEl>
                                      </p:cBhvr>
                                      <p:by x="83000" y="83000"/>
                                    </p:animScale>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35" presetClass="path" presetSubtype="0" accel="50000" decel="50000" fill="hold" grpId="1" nodeType="withEffect">
                                  <p:stCondLst>
                                    <p:cond delay="0"/>
                                  </p:stCondLst>
                                  <p:childTnLst>
                                    <p:animMotion origin="layout" path="M -4.375E-6 -3.7037E-6 L -0.30273 -3.7037E-6 " pathEditMode="relative" rAng="0" ptsTypes="AA">
                                      <p:cBhvr>
                                        <p:cTn id="36" dur="1000" spd="-100000" fill="hold"/>
                                        <p:tgtEl>
                                          <p:spTgt spid="27"/>
                                        </p:tgtEl>
                                        <p:attrNameLst>
                                          <p:attrName>ppt_x</p:attrName>
                                          <p:attrName>ppt_y</p:attrName>
                                        </p:attrNameLst>
                                      </p:cBhvr>
                                      <p:rCtr x="-15143" y="0"/>
                                    </p:animMotion>
                                  </p:childTnLst>
                                </p:cTn>
                              </p:par>
                            </p:childTnLst>
                          </p:cTn>
                        </p:par>
                        <p:par>
                          <p:cTn id="37" fill="hold">
                            <p:stCondLst>
                              <p:cond delay="1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3300"/>
                            </p:stCondLst>
                            <p:childTnLst>
                              <p:par>
                                <p:cTn id="46" presetID="21"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heel(1)">
                                      <p:cBhvr>
                                        <p:cTn id="48" dur="1000"/>
                                        <p:tgtEl>
                                          <p:spTgt spid="6"/>
                                        </p:tgtEl>
                                      </p:cBhvr>
                                    </p:animEffect>
                                  </p:childTnLst>
                                </p:cTn>
                              </p:par>
                            </p:childTnLst>
                          </p:cTn>
                        </p:par>
                        <p:par>
                          <p:cTn id="49" fill="hold">
                            <p:stCondLst>
                              <p:cond delay="4300"/>
                            </p:stCondLst>
                            <p:childTnLst>
                              <p:par>
                                <p:cTn id="50" presetID="12" presetClass="entr" presetSubtype="1"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ppt_y</p:attrName>
                                        </p:attrNameLst>
                                      </p:cBhvr>
                                      <p:tavLst>
                                        <p:tav tm="0">
                                          <p:val>
                                            <p:strVal val="#ppt_y-#ppt_h*1.125000"/>
                                          </p:val>
                                        </p:tav>
                                        <p:tav tm="100000">
                                          <p:val>
                                            <p:strVal val="#ppt_y"/>
                                          </p:val>
                                        </p:tav>
                                      </p:tavLst>
                                    </p:anim>
                                    <p:animEffect transition="in" filter="wipe(down)">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bldLvl="0" animBg="1"/>
      <p:bldP spid="28" grpId="1" bldLvl="0" animBg="1"/>
      <p:bldP spid="28" grpId="2" bldLvl="0" animBg="1"/>
      <p:bldP spid="6" grpId="0" bldLvl="0" animBg="1"/>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287" y="353095"/>
            <a:ext cx="5262188" cy="460375"/>
          </a:xfrm>
          <a:prstGeom prst="rect">
            <a:avLst/>
          </a:prstGeom>
        </p:spPr>
        <p:txBody>
          <a:bodyPr wrap="square">
            <a:spAutoFit/>
          </a:bodyPr>
          <a:lstStyle/>
          <a:p>
            <a:r>
              <a:rPr lang="zh-CN" altLang="en-US" sz="2400" b="1" dirty="0">
                <a:solidFill>
                  <a:srgbClr val="C00000"/>
                </a:solidFill>
                <a:latin typeface="字体视界-NEW魏碑体" panose="02010601030101010101" pitchFamily="2" charset="-122"/>
                <a:ea typeface="字体视界-NEW魏碑体" panose="02010601030101010101" pitchFamily="2" charset="-122"/>
                <a:sym typeface="+mn-ea"/>
              </a:rPr>
              <a:t>“两学一做”学习教育</a:t>
            </a:r>
            <a:endParaRPr lang="zh-CN" altLang="en-US" sz="2400" b="1" dirty="0">
              <a:solidFill>
                <a:srgbClr val="C00000"/>
              </a:solidFill>
              <a:latin typeface="字体视界-NEW魏碑体" panose="02010601030101010101" pitchFamily="2" charset="-122"/>
              <a:ea typeface="字体视界-NEW魏碑体" panose="02010601030101010101" pitchFamily="2" charset="-122"/>
            </a:endParaRP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335915" y="1551940"/>
            <a:ext cx="11521440" cy="5207635"/>
          </a:xfrm>
          <a:prstGeom prst="rect">
            <a:avLst/>
          </a:prstGeom>
          <a:noFill/>
          <a:ln w="28575" cap="flat" cmpd="sng" algn="ctr">
            <a:solidFill>
              <a:srgbClr val="C00000"/>
            </a:solidFill>
            <a:prstDash val="sysDot"/>
          </a:ln>
          <a:effectLst/>
        </p:spPr>
        <p:txBody>
          <a:bodyPr rtlCol="0" anchor="ctr"/>
          <a:lstStyle/>
          <a:p>
            <a:pPr algn="ctr" fontAlgn="base">
              <a:spcBef>
                <a:spcPct val="0"/>
              </a:spcBef>
              <a:spcAft>
                <a:spcPct val="0"/>
              </a:spcAft>
              <a:buFont typeface="Arial" panose="020B0604020202090204" pitchFamily="34" charset="0"/>
              <a:buNone/>
              <a:defRPr/>
            </a:pPr>
            <a:endParaRPr lang="zh-CN" altLang="en-US" sz="1350" kern="0">
              <a:solidFill>
                <a:srgbClr val="535258"/>
              </a:solidFill>
              <a:latin typeface="Arial" panose="020B0604020202090204"/>
              <a:ea typeface="微软雅黑" panose="020F0502020204030204"/>
            </a:endParaRPr>
          </a:p>
        </p:txBody>
      </p:sp>
      <p:sp>
        <p:nvSpPr>
          <p:cNvPr id="7" name="矩形 24"/>
          <p:cNvSpPr>
            <a:spLocks noChangeArrowheads="1"/>
          </p:cNvSpPr>
          <p:nvPr/>
        </p:nvSpPr>
        <p:spPr bwMode="auto">
          <a:xfrm>
            <a:off x="443230" y="1577340"/>
            <a:ext cx="11306175" cy="42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285750" indent="-285750" algn="just" defTabSz="1219200" eaLnBrk="1" hangingPunct="1">
              <a:lnSpc>
                <a:spcPct val="150000"/>
              </a:lnSpc>
              <a:buFont typeface="Wingdings" panose="05000000000000000000" charset="0"/>
              <a:buChar char=""/>
            </a:pPr>
            <a:r>
              <a:rPr lang="zh-CN">
                <a:solidFill>
                  <a:srgbClr val="000000"/>
                </a:solidFill>
                <a:latin typeface="黑体" charset="0"/>
                <a:ea typeface="黑体" charset="0"/>
                <a:cs typeface="黑体" charset="0"/>
              </a:rPr>
              <a:t>2016年2月，中共中央办公厅印发了</a:t>
            </a:r>
            <a:r>
              <a:rPr lang="zh-CN">
                <a:solidFill>
                  <a:srgbClr val="FF0000"/>
                </a:solidFill>
                <a:latin typeface="黑体" charset="0"/>
                <a:ea typeface="黑体" charset="0"/>
                <a:cs typeface="黑体" charset="0"/>
              </a:rPr>
              <a:t>《关于在全体党员中开展“学党章党规、学系列讲话，做合格党员”学习教育方案》</a:t>
            </a:r>
            <a:r>
              <a:rPr lang="zh-CN">
                <a:solidFill>
                  <a:srgbClr val="000000"/>
                </a:solidFill>
                <a:latin typeface="黑体" charset="0"/>
                <a:ea typeface="黑体" charset="0"/>
                <a:cs typeface="黑体" charset="0"/>
              </a:rPr>
              <a:t>。“两学一做”学习教育，是面向全体党员深化党内教育的重要实践，是推动党内教育从“关键少数”向广大党员拓展、从集中性教育向经常性教育延伸的重要举措。</a:t>
            </a:r>
          </a:p>
          <a:p>
            <a:pPr marL="285750" indent="-285750" algn="just" defTabSz="1219200" eaLnBrk="1" hangingPunct="1">
              <a:lnSpc>
                <a:spcPct val="150000"/>
              </a:lnSpc>
              <a:buFont typeface="Wingdings" panose="05000000000000000000" charset="0"/>
              <a:buChar char=""/>
            </a:pPr>
            <a:r>
              <a:rPr lang="zh-CN">
                <a:solidFill>
                  <a:srgbClr val="000000"/>
                </a:solidFill>
                <a:latin typeface="黑体" charset="0"/>
                <a:ea typeface="黑体" charset="0"/>
                <a:cs typeface="黑体" charset="0"/>
              </a:rPr>
              <a:t>2017年3月，中共中央办公厅印发了</a:t>
            </a:r>
            <a:r>
              <a:rPr lang="zh-CN">
                <a:solidFill>
                  <a:srgbClr val="FF0000"/>
                </a:solidFill>
                <a:latin typeface="黑体" charset="0"/>
                <a:ea typeface="黑体" charset="0"/>
                <a:cs typeface="黑体" charset="0"/>
              </a:rPr>
              <a:t>《关于推进“两学一做”学习教育常态化制度化的意见》</a:t>
            </a:r>
            <a:r>
              <a:rPr lang="zh-CN">
                <a:solidFill>
                  <a:srgbClr val="000000"/>
                </a:solidFill>
                <a:latin typeface="黑体" charset="0"/>
                <a:ea typeface="黑体" charset="0"/>
                <a:cs typeface="黑体" charset="0"/>
              </a:rPr>
              <a:t>，并发出通知，要求各地区各部门认真贯彻落实。</a:t>
            </a:r>
          </a:p>
          <a:p>
            <a:pPr marL="285750" indent="-285750" algn="just" defTabSz="1219200" eaLnBrk="1" hangingPunct="1">
              <a:lnSpc>
                <a:spcPct val="150000"/>
              </a:lnSpc>
              <a:buFont typeface="Wingdings" panose="05000000000000000000" charset="0"/>
              <a:buChar char=""/>
            </a:pPr>
            <a:r>
              <a:rPr lang="zh-CN">
                <a:solidFill>
                  <a:srgbClr val="000000"/>
                </a:solidFill>
                <a:latin typeface="黑体" charset="0"/>
                <a:ea typeface="黑体" charset="0"/>
                <a:cs typeface="黑体" charset="0"/>
              </a:rPr>
              <a:t>2017年4月，习近平总书记对推进“两学一做”学习教育常态化制度化作出重要指示，强调：在全党开展“两学一做”学习教育，取得了显著成效。实践证明，</a:t>
            </a:r>
            <a:r>
              <a:rPr lang="zh-CN" b="1">
                <a:solidFill>
                  <a:srgbClr val="000000"/>
                </a:solidFill>
                <a:latin typeface="黑体" charset="0"/>
                <a:ea typeface="黑体" charset="0"/>
                <a:cs typeface="黑体" charset="0"/>
              </a:rPr>
              <a:t>“两学一做”学习教育是推进思想建党、组织建党、制度治党的有力抓手，是全面从严治党的基础性工程，要坚持不懈抓下去</a:t>
            </a:r>
            <a:r>
              <a:rPr lang="zh-CN">
                <a:solidFill>
                  <a:srgbClr val="000000"/>
                </a:solidFill>
                <a:latin typeface="黑体" charset="0"/>
                <a:ea typeface="黑体" charset="0"/>
                <a:cs typeface="黑体" charset="0"/>
              </a:rPr>
              <a:t>。</a:t>
            </a:r>
          </a:p>
          <a:p>
            <a:pPr marL="285750" indent="-285750" algn="just" defTabSz="1219200" eaLnBrk="1" hangingPunct="1">
              <a:lnSpc>
                <a:spcPct val="150000"/>
              </a:lnSpc>
              <a:buFont typeface="Wingdings" panose="05000000000000000000" charset="0"/>
              <a:buChar char=""/>
            </a:pPr>
            <a:endParaRPr lang="zh-CN">
              <a:solidFill>
                <a:srgbClr val="000000"/>
              </a:solidFill>
              <a:latin typeface="黑体" charset="0"/>
              <a:ea typeface="黑体" charset="0"/>
              <a:cs typeface="黑体" charset="0"/>
            </a:endParaRPr>
          </a:p>
          <a:p>
            <a:pPr marL="285750" indent="-285750" algn="just" defTabSz="1219200" eaLnBrk="1" hangingPunct="1">
              <a:lnSpc>
                <a:spcPct val="150000"/>
              </a:lnSpc>
              <a:buFont typeface="Wingdings" panose="05000000000000000000" charset="0"/>
              <a:buChar char=""/>
            </a:pPr>
            <a:endParaRPr dirty="0">
              <a:latin typeface="黑体" charset="0"/>
              <a:ea typeface="黑体" charset="0"/>
              <a:cs typeface="黑体" charset="0"/>
            </a:endParaRPr>
          </a:p>
        </p:txBody>
      </p:sp>
      <p:sp>
        <p:nvSpPr>
          <p:cNvPr id="8" name="矩形 7"/>
          <p:cNvSpPr/>
          <p:nvPr/>
        </p:nvSpPr>
        <p:spPr>
          <a:xfrm>
            <a:off x="356235" y="814705"/>
            <a:ext cx="1803400" cy="737235"/>
          </a:xfrm>
          <a:prstGeom prst="rect">
            <a:avLst/>
          </a:prstGeom>
          <a:ln>
            <a:noFill/>
          </a:ln>
        </p:spPr>
        <p:txBody>
          <a:bodyPr wrap="square">
            <a:spAutoFit/>
          </a:bodyPr>
          <a:lstStyle/>
          <a:p>
            <a:pPr algn="ctr">
              <a:lnSpc>
                <a:spcPct val="150000"/>
              </a:lnSpc>
              <a:spcAft>
                <a:spcPts val="300"/>
              </a:spcAft>
            </a:pPr>
            <a:r>
              <a:rPr lang="zh-CN" altLang="en-US" sz="2800" b="1" dirty="0">
                <a:solidFill>
                  <a:srgbClr val="C00000"/>
                </a:solidFill>
                <a:latin typeface="微软雅黑" panose="020B0503020204020204" pitchFamily="34" charset="-122"/>
                <a:ea typeface="微软雅黑" panose="020B0503020204020204" pitchFamily="34" charset="-122"/>
              </a:rPr>
              <a:t>主要过程</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35" presetClass="path" presetSubtype="0" accel="50000" decel="50000" fill="hold" nodeType="withEffect">
                                  <p:stCondLst>
                                    <p:cond delay="0"/>
                                  </p:stCondLst>
                                  <p:childTnLst>
                                    <p:animMotion origin="layout" path="M -6.25E-7 -3.7037E-6 L 0.18997 -3.7037E-6 " pathEditMode="relative" rAng="0" ptsTypes="AA">
                                      <p:cBhvr>
                                        <p:cTn id="11" dur="1000" spd="-100000" fill="hold"/>
                                        <p:tgtEl>
                                          <p:spTgt spid="25"/>
                                        </p:tgtEl>
                                        <p:attrNameLst>
                                          <p:attrName>ppt_x</p:attrName>
                                          <p:attrName>ppt_y</p:attrName>
                                        </p:attrNameLst>
                                      </p:cBhvr>
                                      <p:rCtr x="9492" y="0"/>
                                    </p:animMotion>
                                  </p:childTnLst>
                                </p:cTn>
                              </p:par>
                              <p:par>
                                <p:cTn id="12" presetID="53" presetClass="entr" presetSubtype="16"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nodeType="withEffect">
                                  <p:stCondLst>
                                    <p:cond delay="0"/>
                                  </p:stCondLst>
                                  <p:childTnLst>
                                    <p:animMotion origin="layout" path="M 0 -3.7037E-6 L -0.41185 -3.7037E-6 " pathEditMode="relative" rAng="0" ptsTypes="AA">
                                      <p:cBhvr>
                                        <p:cTn id="18" dur="1000" spd="-100000" fill="hold"/>
                                        <p:tgtEl>
                                          <p:spTgt spid="26"/>
                                        </p:tgtEl>
                                        <p:attrNameLst>
                                          <p:attrName>ppt_x</p:attrName>
                                          <p:attrName>ppt_y</p:attrName>
                                        </p:attrNameLst>
                                      </p:cBhvr>
                                      <p:rCtr x="-20599"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50" fill="hold"/>
                                        <p:tgtEl>
                                          <p:spTgt spid="28"/>
                                        </p:tgtEl>
                                        <p:attrNameLst>
                                          <p:attrName>ppt_w</p:attrName>
                                        </p:attrNameLst>
                                      </p:cBhvr>
                                      <p:tavLst>
                                        <p:tav tm="0">
                                          <p:val>
                                            <p:fltVal val="0"/>
                                          </p:val>
                                        </p:tav>
                                        <p:tav tm="100000">
                                          <p:val>
                                            <p:strVal val="#ppt_w"/>
                                          </p:val>
                                        </p:tav>
                                      </p:tavLst>
                                    </p:anim>
                                    <p:anim calcmode="lin" valueType="num">
                                      <p:cBhvr>
                                        <p:cTn id="23" dur="250" fill="hold"/>
                                        <p:tgtEl>
                                          <p:spTgt spid="28"/>
                                        </p:tgtEl>
                                        <p:attrNameLst>
                                          <p:attrName>ppt_h</p:attrName>
                                        </p:attrNameLst>
                                      </p:cBhvr>
                                      <p:tavLst>
                                        <p:tav tm="0">
                                          <p:val>
                                            <p:fltVal val="0"/>
                                          </p:val>
                                        </p:tav>
                                        <p:tav tm="100000">
                                          <p:val>
                                            <p:strVal val="#ppt_h"/>
                                          </p:val>
                                        </p:tav>
                                      </p:tavLst>
                                    </p:anim>
                                    <p:animEffect transition="in" filter="fade">
                                      <p:cBhvr>
                                        <p:cTn id="24" dur="250"/>
                                        <p:tgtEl>
                                          <p:spTgt spid="28"/>
                                        </p:tgtEl>
                                      </p:cBhvr>
                                    </p:animEffect>
                                  </p:childTnLst>
                                </p:cTn>
                              </p:par>
                              <p:par>
                                <p:cTn id="25" presetID="6" presetClass="emph" presetSubtype="0" decel="100000" fill="hold" grpId="1" nodeType="withEffect">
                                  <p:stCondLst>
                                    <p:cond delay="200"/>
                                  </p:stCondLst>
                                  <p:childTnLst>
                                    <p:animScale>
                                      <p:cBhvr>
                                        <p:cTn id="26" dur="250" fill="hold"/>
                                        <p:tgtEl>
                                          <p:spTgt spid="28"/>
                                        </p:tgtEl>
                                      </p:cBhvr>
                                      <p:by x="120000" y="120000"/>
                                    </p:animScale>
                                  </p:childTnLst>
                                </p:cTn>
                              </p:par>
                              <p:par>
                                <p:cTn id="27" presetID="6" presetClass="emph" presetSubtype="0" decel="100000" fill="hold" grpId="2" nodeType="withEffect">
                                  <p:stCondLst>
                                    <p:cond delay="400"/>
                                  </p:stCondLst>
                                  <p:childTnLst>
                                    <p:animScale>
                                      <p:cBhvr>
                                        <p:cTn id="28" dur="250" fill="hold"/>
                                        <p:tgtEl>
                                          <p:spTgt spid="28"/>
                                        </p:tgtEl>
                                      </p:cBhvr>
                                      <p:by x="83000" y="83000"/>
                                    </p:animScale>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35" presetClass="path" presetSubtype="0" accel="50000" decel="50000" fill="hold" grpId="1" nodeType="withEffect">
                                  <p:stCondLst>
                                    <p:cond delay="0"/>
                                  </p:stCondLst>
                                  <p:childTnLst>
                                    <p:animMotion origin="layout" path="M -4.375E-6 -3.7037E-6 L -0.30273 -3.7037E-6 " pathEditMode="relative" rAng="0" ptsTypes="AA">
                                      <p:cBhvr>
                                        <p:cTn id="36" dur="1000" spd="-100000" fill="hold"/>
                                        <p:tgtEl>
                                          <p:spTgt spid="27"/>
                                        </p:tgtEl>
                                        <p:attrNameLst>
                                          <p:attrName>ppt_x</p:attrName>
                                          <p:attrName>ppt_y</p:attrName>
                                        </p:attrNameLst>
                                      </p:cBhvr>
                                      <p:rCtr x="-15143" y="0"/>
                                    </p:animMotion>
                                  </p:childTnLst>
                                </p:cTn>
                              </p:par>
                            </p:childTnLst>
                          </p:cTn>
                        </p:par>
                        <p:par>
                          <p:cTn id="37" fill="hold">
                            <p:stCondLst>
                              <p:cond delay="1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3300"/>
                            </p:stCondLst>
                            <p:childTnLst>
                              <p:par>
                                <p:cTn id="46" presetID="21"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heel(1)">
                                      <p:cBhvr>
                                        <p:cTn id="48" dur="1000"/>
                                        <p:tgtEl>
                                          <p:spTgt spid="6"/>
                                        </p:tgtEl>
                                      </p:cBhvr>
                                    </p:animEffect>
                                  </p:childTnLst>
                                </p:cTn>
                              </p:par>
                            </p:childTnLst>
                          </p:cTn>
                        </p:par>
                        <p:par>
                          <p:cTn id="49" fill="hold">
                            <p:stCondLst>
                              <p:cond delay="4300"/>
                            </p:stCondLst>
                            <p:childTnLst>
                              <p:par>
                                <p:cTn id="50" presetID="12" presetClass="entr" presetSubtype="1"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ppt_y</p:attrName>
                                        </p:attrNameLst>
                                      </p:cBhvr>
                                      <p:tavLst>
                                        <p:tav tm="0">
                                          <p:val>
                                            <p:strVal val="#ppt_y-#ppt_h*1.125000"/>
                                          </p:val>
                                        </p:tav>
                                        <p:tav tm="100000">
                                          <p:val>
                                            <p:strVal val="#ppt_y"/>
                                          </p:val>
                                        </p:tav>
                                      </p:tavLst>
                                    </p:anim>
                                    <p:animEffect transition="in" filter="wipe(down)">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bldLvl="0" animBg="1"/>
      <p:bldP spid="28" grpId="1" bldLvl="0" animBg="1"/>
      <p:bldP spid="28" grpId="2" bldLvl="0" animBg="1"/>
      <p:bldP spid="6" grpId="0" bldLvl="0" animBg="1"/>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287" y="353095"/>
            <a:ext cx="5262188" cy="460375"/>
          </a:xfrm>
          <a:prstGeom prst="rect">
            <a:avLst/>
          </a:prstGeom>
        </p:spPr>
        <p:txBody>
          <a:bodyPr wrap="square">
            <a:spAutoFit/>
          </a:bodyPr>
          <a:lstStyle/>
          <a:p>
            <a:r>
              <a:rPr lang="zh-CN" altLang="en-US" sz="2400" b="1" dirty="0">
                <a:solidFill>
                  <a:srgbClr val="C00000"/>
                </a:solidFill>
                <a:latin typeface="字体视界-NEW魏碑体" panose="02010601030101010101" pitchFamily="2" charset="-122"/>
                <a:ea typeface="字体视界-NEW魏碑体" panose="02010601030101010101" pitchFamily="2" charset="-122"/>
                <a:sym typeface="+mn-ea"/>
              </a:rPr>
              <a:t>“两学一做”学习教育</a:t>
            </a:r>
            <a:endParaRPr lang="zh-CN" altLang="en-US" sz="2400" b="1" dirty="0">
              <a:solidFill>
                <a:srgbClr val="C00000"/>
              </a:solidFill>
              <a:latin typeface="字体视界-NEW魏碑体" panose="02010601030101010101" pitchFamily="2" charset="-122"/>
              <a:ea typeface="字体视界-NEW魏碑体" panose="02010601030101010101" pitchFamily="2" charset="-122"/>
            </a:endParaRP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335915" y="1462405"/>
            <a:ext cx="11521440" cy="5297170"/>
          </a:xfrm>
          <a:prstGeom prst="rect">
            <a:avLst/>
          </a:prstGeom>
          <a:noFill/>
          <a:ln w="28575" cap="flat" cmpd="sng" algn="ctr">
            <a:solidFill>
              <a:srgbClr val="C00000"/>
            </a:solidFill>
            <a:prstDash val="sysDot"/>
          </a:ln>
          <a:effectLst/>
        </p:spPr>
        <p:txBody>
          <a:bodyPr rtlCol="0" anchor="ctr"/>
          <a:lstStyle/>
          <a:p>
            <a:pPr algn="ctr" fontAlgn="base">
              <a:spcBef>
                <a:spcPct val="0"/>
              </a:spcBef>
              <a:spcAft>
                <a:spcPct val="0"/>
              </a:spcAft>
              <a:buFont typeface="Arial" panose="020B0604020202090204" pitchFamily="34" charset="0"/>
              <a:buNone/>
              <a:defRPr/>
            </a:pPr>
            <a:endParaRPr lang="zh-CN" altLang="en-US" sz="1350" kern="0">
              <a:solidFill>
                <a:srgbClr val="535258"/>
              </a:solidFill>
              <a:latin typeface="Arial" panose="020B0604020202090204"/>
              <a:ea typeface="微软雅黑" panose="020F0502020204030204"/>
            </a:endParaRPr>
          </a:p>
        </p:txBody>
      </p:sp>
      <p:sp>
        <p:nvSpPr>
          <p:cNvPr id="7" name="矩形 24"/>
          <p:cNvSpPr>
            <a:spLocks noChangeArrowheads="1"/>
          </p:cNvSpPr>
          <p:nvPr/>
        </p:nvSpPr>
        <p:spPr bwMode="auto">
          <a:xfrm>
            <a:off x="443230" y="1462405"/>
            <a:ext cx="11306175" cy="3189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indent="0" algn="just" defTabSz="1219200" eaLnBrk="1" hangingPunct="1">
              <a:lnSpc>
                <a:spcPct val="140000"/>
              </a:lnSpc>
              <a:buFont typeface="Arial" panose="020B0604020202090204" pitchFamily="34" charset="0"/>
              <a:buNone/>
            </a:pPr>
            <a:r>
              <a:rPr lang="zh-CN">
                <a:solidFill>
                  <a:srgbClr val="000000"/>
                </a:solidFill>
                <a:latin typeface="黑体" charset="0"/>
                <a:ea typeface="黑体" charset="0"/>
                <a:cs typeface="黑体" charset="0"/>
              </a:rPr>
              <a:t>   </a:t>
            </a:r>
            <a:r>
              <a:rPr lang="zh-CN">
                <a:solidFill>
                  <a:srgbClr val="000000"/>
                </a:solidFill>
                <a:effectLst/>
                <a:latin typeface="黑体" charset="0"/>
                <a:ea typeface="黑体" charset="0"/>
                <a:cs typeface="黑体" charset="0"/>
              </a:rPr>
              <a:t> </a:t>
            </a:r>
            <a:r>
              <a:rPr lang="zh-CN" b="1">
                <a:solidFill>
                  <a:srgbClr val="FF0000"/>
                </a:solidFill>
                <a:effectLst/>
                <a:latin typeface="黑体" charset="0"/>
                <a:ea typeface="黑体" charset="0"/>
                <a:cs typeface="黑体" charset="0"/>
              </a:rPr>
              <a:t>第一，学党章党规。</a:t>
            </a:r>
            <a:r>
              <a:rPr lang="zh-CN">
                <a:solidFill>
                  <a:srgbClr val="000000"/>
                </a:solidFill>
                <a:latin typeface="黑体" charset="0"/>
                <a:ea typeface="黑体" charset="0"/>
                <a:cs typeface="黑体" charset="0"/>
              </a:rPr>
              <a:t>着眼明确基本标准、树立行为规范，逐条逐句通读党章，全面理解党的纲领，牢记入党誓词，牢记党的宗旨，牢记党员义务和权利，引导党员尊崇党章、遵守党章、维护党章，坚定理想信念，对党绝对忠诚。</a:t>
            </a:r>
          </a:p>
          <a:p>
            <a:pPr indent="0" algn="just" defTabSz="1219200" eaLnBrk="1" hangingPunct="1">
              <a:lnSpc>
                <a:spcPct val="140000"/>
              </a:lnSpc>
              <a:buFont typeface="Arial" panose="020B0604020202090204" pitchFamily="34" charset="0"/>
              <a:buNone/>
            </a:pPr>
            <a:r>
              <a:rPr lang="zh-CN" dirty="0">
                <a:solidFill>
                  <a:srgbClr val="000000"/>
                </a:solidFill>
                <a:latin typeface="黑体" charset="0"/>
                <a:ea typeface="黑体" charset="0"/>
                <a:cs typeface="黑体" charset="0"/>
              </a:rPr>
              <a:t>  </a:t>
            </a:r>
            <a:r>
              <a:rPr lang="zh-CN" b="1" dirty="0">
                <a:solidFill>
                  <a:srgbClr val="FF0000"/>
                </a:solidFill>
                <a:latin typeface="黑体" charset="0"/>
                <a:ea typeface="黑体" charset="0"/>
                <a:cs typeface="黑体" charset="0"/>
              </a:rPr>
              <a:t>  第二，学系列讲话。</a:t>
            </a:r>
            <a:r>
              <a:rPr lang="zh-CN" dirty="0">
                <a:solidFill>
                  <a:srgbClr val="000000"/>
                </a:solidFill>
                <a:latin typeface="黑体" charset="0"/>
                <a:ea typeface="黑体" charset="0"/>
                <a:cs typeface="黑体" charset="0"/>
              </a:rPr>
              <a:t>着眼加强理论武装、统一思想行动，认真学习习近平总书记关于改革发展稳定、内政外交国防、治党治国治军的重要思想，认真学习以习近平同志为总书记的党中央治国理政新理念新思想新战略，引导党员深入领会系列重要讲话的丰富内涵和核心要义，深入领会贯穿其中的马克思主义立场观点方法。</a:t>
            </a:r>
          </a:p>
          <a:p>
            <a:pPr indent="0" algn="just" defTabSz="1219200" eaLnBrk="1" hangingPunct="1">
              <a:lnSpc>
                <a:spcPct val="140000"/>
              </a:lnSpc>
              <a:buFont typeface="Arial" panose="020B0604020202090204" pitchFamily="34" charset="0"/>
              <a:buNone/>
            </a:pPr>
            <a:r>
              <a:rPr lang="zh-CN" dirty="0">
                <a:solidFill>
                  <a:srgbClr val="000000"/>
                </a:solidFill>
                <a:latin typeface="黑体" charset="0"/>
                <a:ea typeface="黑体" charset="0"/>
                <a:cs typeface="黑体" charset="0"/>
              </a:rPr>
              <a:t>   </a:t>
            </a:r>
            <a:r>
              <a:rPr lang="zh-CN" b="1" dirty="0">
                <a:solidFill>
                  <a:srgbClr val="FF0000"/>
                </a:solidFill>
                <a:latin typeface="黑体" charset="0"/>
                <a:ea typeface="黑体" charset="0"/>
                <a:cs typeface="黑体" charset="0"/>
              </a:rPr>
              <a:t> 第三，做合格党员。</a:t>
            </a:r>
            <a:r>
              <a:rPr lang="zh-CN" dirty="0">
                <a:solidFill>
                  <a:srgbClr val="000000"/>
                </a:solidFill>
                <a:latin typeface="黑体" charset="0"/>
                <a:ea typeface="黑体" charset="0"/>
                <a:cs typeface="黑体" charset="0"/>
              </a:rPr>
              <a:t>着眼党和国家事业的新发展对党员的新要求，坚持以知促行，做讲政治、有信念，讲规矩、有纪律，讲道德、有品行，讲奉献、有作为的合格党员。</a:t>
            </a:r>
          </a:p>
        </p:txBody>
      </p:sp>
      <p:sp>
        <p:nvSpPr>
          <p:cNvPr id="8" name="矩形 7"/>
          <p:cNvSpPr/>
          <p:nvPr/>
        </p:nvSpPr>
        <p:spPr>
          <a:xfrm>
            <a:off x="356235" y="814705"/>
            <a:ext cx="1803400" cy="737235"/>
          </a:xfrm>
          <a:prstGeom prst="rect">
            <a:avLst/>
          </a:prstGeom>
          <a:ln>
            <a:noFill/>
          </a:ln>
        </p:spPr>
        <p:txBody>
          <a:bodyPr wrap="square">
            <a:spAutoFit/>
          </a:bodyPr>
          <a:lstStyle/>
          <a:p>
            <a:pPr algn="ctr">
              <a:lnSpc>
                <a:spcPct val="150000"/>
              </a:lnSpc>
              <a:spcAft>
                <a:spcPts val="300"/>
              </a:spcAft>
            </a:pPr>
            <a:r>
              <a:rPr lang="zh-CN" altLang="en-US" sz="2800" b="1" dirty="0">
                <a:solidFill>
                  <a:srgbClr val="C00000"/>
                </a:solidFill>
                <a:latin typeface="微软雅黑" panose="020B0503020204020204" pitchFamily="34" charset="-122"/>
                <a:ea typeface="微软雅黑" panose="020B0503020204020204" pitchFamily="34" charset="-122"/>
              </a:rPr>
              <a:t>主要内容</a:t>
            </a:r>
          </a:p>
        </p:txBody>
      </p:sp>
      <p:pic>
        <p:nvPicPr>
          <p:cNvPr id="4" name="图片 3"/>
          <p:cNvPicPr>
            <a:picLocks noChangeAspect="1"/>
          </p:cNvPicPr>
          <p:nvPr/>
        </p:nvPicPr>
        <p:blipFill>
          <a:blip r:embed="rId4"/>
          <a:stretch>
            <a:fillRect/>
          </a:stretch>
        </p:blipFill>
        <p:spPr>
          <a:xfrm>
            <a:off x="2159635" y="4728845"/>
            <a:ext cx="2879725" cy="1880870"/>
          </a:xfrm>
          <a:prstGeom prst="rect">
            <a:avLst/>
          </a:prstGeom>
        </p:spPr>
      </p:pic>
      <p:pic>
        <p:nvPicPr>
          <p:cNvPr id="10" name="图片 9"/>
          <p:cNvPicPr>
            <a:picLocks noChangeAspect="1"/>
          </p:cNvPicPr>
          <p:nvPr/>
        </p:nvPicPr>
        <p:blipFill>
          <a:blip r:embed="rId5"/>
          <a:stretch>
            <a:fillRect/>
          </a:stretch>
        </p:blipFill>
        <p:spPr>
          <a:xfrm>
            <a:off x="5685155" y="4728845"/>
            <a:ext cx="4420235" cy="188150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35" presetClass="path" presetSubtype="0" accel="50000" decel="50000" fill="hold" nodeType="withEffect">
                                  <p:stCondLst>
                                    <p:cond delay="0"/>
                                  </p:stCondLst>
                                  <p:childTnLst>
                                    <p:animMotion origin="layout" path="M -6.25E-7 -3.7037E-6 L 0.18997 -3.7037E-6 " pathEditMode="relative" rAng="0" ptsTypes="AA">
                                      <p:cBhvr>
                                        <p:cTn id="11" dur="1000" spd="-100000" fill="hold"/>
                                        <p:tgtEl>
                                          <p:spTgt spid="25"/>
                                        </p:tgtEl>
                                        <p:attrNameLst>
                                          <p:attrName>ppt_x</p:attrName>
                                          <p:attrName>ppt_y</p:attrName>
                                        </p:attrNameLst>
                                      </p:cBhvr>
                                      <p:rCtr x="9492" y="0"/>
                                    </p:animMotion>
                                  </p:childTnLst>
                                </p:cTn>
                              </p:par>
                              <p:par>
                                <p:cTn id="12" presetID="53" presetClass="entr" presetSubtype="16"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nodeType="withEffect">
                                  <p:stCondLst>
                                    <p:cond delay="0"/>
                                  </p:stCondLst>
                                  <p:childTnLst>
                                    <p:animMotion origin="layout" path="M 0 -3.7037E-6 L -0.41185 -3.7037E-6 " pathEditMode="relative" rAng="0" ptsTypes="AA">
                                      <p:cBhvr>
                                        <p:cTn id="18" dur="1000" spd="-100000" fill="hold"/>
                                        <p:tgtEl>
                                          <p:spTgt spid="26"/>
                                        </p:tgtEl>
                                        <p:attrNameLst>
                                          <p:attrName>ppt_x</p:attrName>
                                          <p:attrName>ppt_y</p:attrName>
                                        </p:attrNameLst>
                                      </p:cBhvr>
                                      <p:rCtr x="-20599"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50" fill="hold"/>
                                        <p:tgtEl>
                                          <p:spTgt spid="28"/>
                                        </p:tgtEl>
                                        <p:attrNameLst>
                                          <p:attrName>ppt_w</p:attrName>
                                        </p:attrNameLst>
                                      </p:cBhvr>
                                      <p:tavLst>
                                        <p:tav tm="0">
                                          <p:val>
                                            <p:fltVal val="0"/>
                                          </p:val>
                                        </p:tav>
                                        <p:tav tm="100000">
                                          <p:val>
                                            <p:strVal val="#ppt_w"/>
                                          </p:val>
                                        </p:tav>
                                      </p:tavLst>
                                    </p:anim>
                                    <p:anim calcmode="lin" valueType="num">
                                      <p:cBhvr>
                                        <p:cTn id="23" dur="250" fill="hold"/>
                                        <p:tgtEl>
                                          <p:spTgt spid="28"/>
                                        </p:tgtEl>
                                        <p:attrNameLst>
                                          <p:attrName>ppt_h</p:attrName>
                                        </p:attrNameLst>
                                      </p:cBhvr>
                                      <p:tavLst>
                                        <p:tav tm="0">
                                          <p:val>
                                            <p:fltVal val="0"/>
                                          </p:val>
                                        </p:tav>
                                        <p:tav tm="100000">
                                          <p:val>
                                            <p:strVal val="#ppt_h"/>
                                          </p:val>
                                        </p:tav>
                                      </p:tavLst>
                                    </p:anim>
                                    <p:animEffect transition="in" filter="fade">
                                      <p:cBhvr>
                                        <p:cTn id="24" dur="250"/>
                                        <p:tgtEl>
                                          <p:spTgt spid="28"/>
                                        </p:tgtEl>
                                      </p:cBhvr>
                                    </p:animEffect>
                                  </p:childTnLst>
                                </p:cTn>
                              </p:par>
                              <p:par>
                                <p:cTn id="25" presetID="6" presetClass="emph" presetSubtype="0" decel="100000" fill="hold" grpId="1" nodeType="withEffect">
                                  <p:stCondLst>
                                    <p:cond delay="200"/>
                                  </p:stCondLst>
                                  <p:childTnLst>
                                    <p:animScale>
                                      <p:cBhvr>
                                        <p:cTn id="26" dur="250" fill="hold"/>
                                        <p:tgtEl>
                                          <p:spTgt spid="28"/>
                                        </p:tgtEl>
                                      </p:cBhvr>
                                      <p:by x="120000" y="120000"/>
                                    </p:animScale>
                                  </p:childTnLst>
                                </p:cTn>
                              </p:par>
                              <p:par>
                                <p:cTn id="27" presetID="6" presetClass="emph" presetSubtype="0" decel="100000" fill="hold" grpId="2" nodeType="withEffect">
                                  <p:stCondLst>
                                    <p:cond delay="400"/>
                                  </p:stCondLst>
                                  <p:childTnLst>
                                    <p:animScale>
                                      <p:cBhvr>
                                        <p:cTn id="28" dur="250" fill="hold"/>
                                        <p:tgtEl>
                                          <p:spTgt spid="28"/>
                                        </p:tgtEl>
                                      </p:cBhvr>
                                      <p:by x="83000" y="83000"/>
                                    </p:animScale>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35" presetClass="path" presetSubtype="0" accel="50000" decel="50000" fill="hold" grpId="1" nodeType="withEffect">
                                  <p:stCondLst>
                                    <p:cond delay="0"/>
                                  </p:stCondLst>
                                  <p:childTnLst>
                                    <p:animMotion origin="layout" path="M -4.375E-6 -3.7037E-6 L -0.30273 -3.7037E-6 " pathEditMode="relative" rAng="0" ptsTypes="AA">
                                      <p:cBhvr>
                                        <p:cTn id="36" dur="1000" spd="-100000" fill="hold"/>
                                        <p:tgtEl>
                                          <p:spTgt spid="27"/>
                                        </p:tgtEl>
                                        <p:attrNameLst>
                                          <p:attrName>ppt_x</p:attrName>
                                          <p:attrName>ppt_y</p:attrName>
                                        </p:attrNameLst>
                                      </p:cBhvr>
                                      <p:rCtr x="-15143" y="0"/>
                                    </p:animMotion>
                                  </p:childTnLst>
                                </p:cTn>
                              </p:par>
                            </p:childTnLst>
                          </p:cTn>
                        </p:par>
                        <p:par>
                          <p:cTn id="37" fill="hold">
                            <p:stCondLst>
                              <p:cond delay="1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3300"/>
                            </p:stCondLst>
                            <p:childTnLst>
                              <p:par>
                                <p:cTn id="46" presetID="21"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heel(1)">
                                      <p:cBhvr>
                                        <p:cTn id="48" dur="1000"/>
                                        <p:tgtEl>
                                          <p:spTgt spid="6"/>
                                        </p:tgtEl>
                                      </p:cBhvr>
                                    </p:animEffect>
                                  </p:childTnLst>
                                </p:cTn>
                              </p:par>
                            </p:childTnLst>
                          </p:cTn>
                        </p:par>
                        <p:par>
                          <p:cTn id="49" fill="hold">
                            <p:stCondLst>
                              <p:cond delay="4300"/>
                            </p:stCondLst>
                            <p:childTnLst>
                              <p:par>
                                <p:cTn id="50" presetID="12" presetClass="entr" presetSubtype="1"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ppt_y</p:attrName>
                                        </p:attrNameLst>
                                      </p:cBhvr>
                                      <p:tavLst>
                                        <p:tav tm="0">
                                          <p:val>
                                            <p:strVal val="#ppt_y-#ppt_h*1.125000"/>
                                          </p:val>
                                        </p:tav>
                                        <p:tav tm="100000">
                                          <p:val>
                                            <p:strVal val="#ppt_y"/>
                                          </p:val>
                                        </p:tav>
                                      </p:tavLst>
                                    </p:anim>
                                    <p:animEffect transition="in" filter="wipe(down)">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bldLvl="0" animBg="1"/>
      <p:bldP spid="28" grpId="1" bldLvl="0" animBg="1"/>
      <p:bldP spid="28" grpId="2" bldLvl="0" animBg="1"/>
      <p:bldP spid="6" grpId="0" bldLvl="0" animBg="1"/>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15"/>
          <p:cNvSpPr txBox="1"/>
          <p:nvPr/>
        </p:nvSpPr>
        <p:spPr>
          <a:xfrm>
            <a:off x="1241170" y="2874080"/>
            <a:ext cx="2457070" cy="768350"/>
          </a:xfrm>
          <a:prstGeom prst="rect">
            <a:avLst/>
          </a:prstGeom>
          <a:noFill/>
        </p:spPr>
        <p:txBody>
          <a:bodyPr wrap="square" rtlCol="0">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rgbClr val="C00000"/>
                </a:solidFill>
                <a:effectLst/>
                <a:uLnTx/>
                <a:uFillTx/>
                <a:latin typeface="黑体" charset="0"/>
                <a:ea typeface="黑体" charset="0"/>
                <a:cs typeface="黑体" charset="0"/>
              </a:rPr>
              <a:t>目 录</a:t>
            </a:r>
          </a:p>
        </p:txBody>
      </p:sp>
      <p:sp>
        <p:nvSpPr>
          <p:cNvPr id="40" name="TextBox 20"/>
          <p:cNvSpPr txBox="1"/>
          <p:nvPr/>
        </p:nvSpPr>
        <p:spPr>
          <a:xfrm>
            <a:off x="909009" y="3549484"/>
            <a:ext cx="3225562" cy="369332"/>
          </a:xfrm>
          <a:prstGeom prst="rect">
            <a:avLst/>
          </a:prstGeom>
          <a:noFill/>
        </p:spPr>
        <p:txBody>
          <a:bodyPr wrap="square" rtlCol="0" anchor="ctr">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600" normalizeH="0" baseline="0" noProof="0" dirty="0">
                <a:ln>
                  <a:noFill/>
                </a:ln>
                <a:solidFill>
                  <a:srgbClr val="C00000"/>
                </a:solidFill>
                <a:effectLst/>
                <a:uLnTx/>
                <a:uFillTx/>
                <a:latin typeface="字体视界-NEW魏碑体" panose="02010601030101010101" pitchFamily="2" charset="-122"/>
                <a:ea typeface="字体视界-NEW魏碑体" panose="02010601030101010101" pitchFamily="2" charset="-122"/>
              </a:rPr>
              <a:t>CONTENTS</a:t>
            </a:r>
            <a:endParaRPr kumimoji="0" lang="zh-CN" altLang="en-US" sz="1800" b="0" i="0" u="none" strike="noStrike" kern="1200" cap="none" spc="600" normalizeH="0" baseline="0" noProof="0" dirty="0">
              <a:ln>
                <a:noFill/>
              </a:ln>
              <a:solidFill>
                <a:srgbClr val="C00000"/>
              </a:solidFill>
              <a:effectLst/>
              <a:uLnTx/>
              <a:uFillTx/>
              <a:latin typeface="字体视界-NEW魏碑体" panose="02010601030101010101" pitchFamily="2" charset="-122"/>
              <a:ea typeface="字体视界-NEW魏碑体" panose="02010601030101010101" pitchFamily="2" charset="-122"/>
            </a:endParaRPr>
          </a:p>
        </p:txBody>
      </p:sp>
      <p:grpSp>
        <p:nvGrpSpPr>
          <p:cNvPr id="41" name="组合 40"/>
          <p:cNvGrpSpPr/>
          <p:nvPr/>
        </p:nvGrpSpPr>
        <p:grpSpPr>
          <a:xfrm>
            <a:off x="4482465" y="1229360"/>
            <a:ext cx="6677660" cy="453390"/>
            <a:chOff x="4946493" y="1597309"/>
            <a:chExt cx="5776881" cy="453090"/>
          </a:xfrm>
        </p:grpSpPr>
        <p:grpSp>
          <p:nvGrpSpPr>
            <p:cNvPr id="42" name="组合 41"/>
            <p:cNvGrpSpPr/>
            <p:nvPr/>
          </p:nvGrpSpPr>
          <p:grpSpPr>
            <a:xfrm>
              <a:off x="4946493" y="1597309"/>
              <a:ext cx="5776881" cy="453090"/>
              <a:chOff x="1363751" y="2406894"/>
              <a:chExt cx="5563001" cy="453090"/>
            </a:xfrm>
          </p:grpSpPr>
          <p:sp>
            <p:nvSpPr>
              <p:cNvPr id="44" name="TextBox 35"/>
              <p:cNvSpPr txBox="1"/>
              <p:nvPr/>
            </p:nvSpPr>
            <p:spPr>
              <a:xfrm rot="16200000">
                <a:off x="3910391" y="-111448"/>
                <a:ext cx="448412" cy="5485096"/>
              </a:xfrm>
              <a:prstGeom prst="rect">
                <a:avLst/>
              </a:prstGeom>
              <a:noFill/>
              <a:ln w="9525" cap="flat" cmpd="sng" algn="ctr">
                <a:solidFill>
                  <a:srgbClr val="C00000"/>
                </a:solidFill>
                <a:prstDash val="solid"/>
                <a:miter lim="800000"/>
              </a:ln>
              <a:effectLst>
                <a:innerShdw blurRad="127000" dist="88900" dir="18900000">
                  <a:prstClr val="black">
                    <a:alpha val="38000"/>
                  </a:prstClr>
                </a:innerShdw>
              </a:effectLst>
            </p:spPr>
            <p:txBody>
              <a:bodyPr vert="eaVert" lIns="0" tIns="0" rIns="0" bIns="360000" anchor="ctr"/>
              <a:lstStyle>
                <a:defPPr>
                  <a:defRPr lang="zh-CN"/>
                </a:defPPr>
                <a:lvl1pPr algn="ctr">
                  <a:defRPr sz="3200" kern="0">
                    <a:solidFill>
                      <a:prstClr val="white"/>
                    </a:solidFill>
                    <a:latin typeface="Calibri" panose="020F0502020204030204"/>
                    <a:ea typeface="宋体" pitchFamily="2"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b="0" i="0" u="none" strike="noStrike" kern="0" cap="none" spc="0" normalizeH="0" baseline="0" noProof="0" dirty="0">
                    <a:ln>
                      <a:noFill/>
                    </a:ln>
                    <a:solidFill>
                      <a:srgbClr val="C00000"/>
                    </a:solidFill>
                    <a:effectLst/>
                    <a:uLnTx/>
                    <a:uFillTx/>
                    <a:latin typeface="字体视界-NEW魏碑体" panose="02010601030101010101" pitchFamily="2" charset="-122"/>
                    <a:ea typeface="字体视界-NEW魏碑体" panose="02010601030101010101" pitchFamily="2" charset="-122"/>
                  </a:rPr>
                  <a:t> </a:t>
                </a:r>
              </a:p>
            </p:txBody>
          </p:sp>
          <p:grpSp>
            <p:nvGrpSpPr>
              <p:cNvPr id="45" name="组合 44"/>
              <p:cNvGrpSpPr/>
              <p:nvPr/>
            </p:nvGrpSpPr>
            <p:grpSpPr>
              <a:xfrm rot="16200000">
                <a:off x="3971555" y="-151581"/>
                <a:ext cx="347394" cy="5563001"/>
                <a:chOff x="1861559" y="2468597"/>
                <a:chExt cx="1872217" cy="5563001"/>
              </a:xfrm>
            </p:grpSpPr>
            <p:sp>
              <p:nvSpPr>
                <p:cNvPr id="47" name="圆角矩形 10"/>
                <p:cNvSpPr/>
                <p:nvPr/>
              </p:nvSpPr>
              <p:spPr>
                <a:xfrm>
                  <a:off x="1861559" y="2468597"/>
                  <a:ext cx="1872217" cy="77469"/>
                </a:xfrm>
                <a:prstGeom prst="roundRect">
                  <a:avLst>
                    <a:gd name="adj" fmla="val 50000"/>
                  </a:avLst>
                </a:prstGeom>
                <a:solidFill>
                  <a:srgbClr val="C00000"/>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latin typeface="字体视界-NEW魏碑体" panose="02010601030101010101" pitchFamily="2" charset="-122"/>
                    <a:ea typeface="字体视界-NEW魏碑体" panose="02010601030101010101" pitchFamily="2" charset="-122"/>
                  </a:endParaRPr>
                </a:p>
              </p:txBody>
            </p:sp>
            <p:sp>
              <p:nvSpPr>
                <p:cNvPr id="48" name="圆角矩形 11"/>
                <p:cNvSpPr/>
                <p:nvPr/>
              </p:nvSpPr>
              <p:spPr>
                <a:xfrm>
                  <a:off x="1861575" y="7954129"/>
                  <a:ext cx="1872201" cy="77469"/>
                </a:xfrm>
                <a:prstGeom prst="roundRect">
                  <a:avLst>
                    <a:gd name="adj" fmla="val 50000"/>
                  </a:avLst>
                </a:prstGeom>
                <a:solidFill>
                  <a:srgbClr val="C00000"/>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latin typeface="字体视界-NEW魏碑体" panose="02010601030101010101" pitchFamily="2" charset="-122"/>
                    <a:ea typeface="字体视界-NEW魏碑体" panose="02010601030101010101" pitchFamily="2" charset="-122"/>
                  </a:endParaRPr>
                </a:p>
              </p:txBody>
            </p:sp>
          </p:grpSp>
          <p:sp>
            <p:nvSpPr>
              <p:cNvPr id="46" name="TextBox 20"/>
              <p:cNvSpPr txBox="1"/>
              <p:nvPr/>
            </p:nvSpPr>
            <p:spPr>
              <a:xfrm>
                <a:off x="1615191" y="2410404"/>
                <a:ext cx="625157" cy="449580"/>
              </a:xfrm>
              <a:prstGeom prst="rect">
                <a:avLst/>
              </a:prstGeom>
              <a:solidFill>
                <a:srgbClr val="C00000"/>
              </a:solidFill>
            </p:spPr>
            <p:txBody>
              <a:bodyPr wrap="none" lIns="0" tIns="0" rIns="0" bIns="0" rtlCol="0" anchor="ctr">
                <a:noAutofit/>
              </a:bodyP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F6F2EA"/>
                    </a:solidFill>
                    <a:effectLst/>
                    <a:uLnTx/>
                    <a:uFillTx/>
                    <a:latin typeface="字体视界-NEW魏碑体" panose="02010601030101010101" pitchFamily="2" charset="-122"/>
                    <a:ea typeface="字体视界-NEW魏碑体" panose="02010601030101010101" pitchFamily="2" charset="-122"/>
                  </a:rPr>
                  <a:t>01</a:t>
                </a:r>
                <a:endParaRPr kumimoji="0" lang="zh-CN" altLang="en-US" sz="2400" b="1" i="0" u="none" strike="noStrike" kern="0" cap="none" spc="0" normalizeH="0" baseline="0" noProof="0" dirty="0">
                  <a:ln>
                    <a:noFill/>
                  </a:ln>
                  <a:solidFill>
                    <a:srgbClr val="F6F2EA"/>
                  </a:solidFill>
                  <a:effectLst/>
                  <a:uLnTx/>
                  <a:uFillTx/>
                  <a:latin typeface="字体视界-NEW魏碑体" panose="02010601030101010101" pitchFamily="2" charset="-122"/>
                  <a:ea typeface="字体视界-NEW魏碑体" panose="02010601030101010101" pitchFamily="2" charset="-122"/>
                </a:endParaRPr>
              </a:p>
            </p:txBody>
          </p:sp>
        </p:grpSp>
        <p:sp>
          <p:nvSpPr>
            <p:cNvPr id="43" name="文本框 21"/>
            <p:cNvSpPr txBox="1">
              <a:spLocks noChangeArrowheads="1"/>
            </p:cNvSpPr>
            <p:nvPr/>
          </p:nvSpPr>
          <p:spPr bwMode="auto">
            <a:xfrm>
              <a:off x="5905284" y="1645429"/>
              <a:ext cx="4578148" cy="39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panose="020B0604020202090204" pitchFamily="34" charset="0"/>
                <a:defRPr>
                  <a:solidFill>
                    <a:schemeClr val="tx1"/>
                  </a:solidFill>
                  <a:latin typeface="Calibri" pitchFamily="34" charset="0"/>
                  <a:ea typeface="宋体" pitchFamily="2" charset="-122"/>
                </a:defRPr>
              </a:lvl6pPr>
              <a:lvl7pPr eaLnBrk="0" fontAlgn="base" hangingPunct="0">
                <a:spcAft>
                  <a:spcPct val="0"/>
                </a:spcAft>
                <a:buFont typeface="Arial" panose="020B0604020202090204" pitchFamily="34" charset="0"/>
                <a:defRPr>
                  <a:solidFill>
                    <a:schemeClr val="tx1"/>
                  </a:solidFill>
                  <a:latin typeface="Calibri" pitchFamily="34" charset="0"/>
                  <a:ea typeface="宋体" pitchFamily="2" charset="-122"/>
                </a:defRPr>
              </a:lvl7pPr>
              <a:lvl8pPr eaLnBrk="0" fontAlgn="base" hangingPunct="0">
                <a:spcAft>
                  <a:spcPct val="0"/>
                </a:spcAft>
                <a:buFont typeface="Arial" panose="020B0604020202090204" pitchFamily="34" charset="0"/>
                <a:defRPr>
                  <a:solidFill>
                    <a:schemeClr val="tx1"/>
                  </a:solidFill>
                  <a:latin typeface="Calibri" pitchFamily="34" charset="0"/>
                  <a:ea typeface="宋体" pitchFamily="2" charset="-122"/>
                </a:defRPr>
              </a:lvl8pPr>
              <a:lvl9pPr eaLnBrk="0" fontAlgn="base" hangingPunct="0">
                <a:spcAft>
                  <a:spcPct val="0"/>
                </a:spcAft>
                <a:buFont typeface="Arial" panose="020B0604020202090204" pitchFamily="34" charset="0"/>
                <a:defRPr>
                  <a:solidFill>
                    <a:schemeClr val="tx1"/>
                  </a:solidFill>
                  <a:latin typeface="Calibri" pitchFamily="34" charset="0"/>
                  <a:ea typeface="宋体" pitchFamily="2" charset="-122"/>
                </a:defRPr>
              </a:lvl9pPr>
            </a:lstStyle>
            <a:p>
              <a:pPr algn="ctr"/>
              <a:r>
                <a:rPr lang="zh-CN" altLang="en-US" sz="2000" b="1" dirty="0">
                  <a:solidFill>
                    <a:srgbClr val="C00000"/>
                  </a:solidFill>
                  <a:latin typeface="黑体" charset="0"/>
                  <a:ea typeface="黑体" charset="0"/>
                </a:rPr>
                <a:t>党的群众路线教育实践活动</a:t>
              </a:r>
            </a:p>
          </p:txBody>
        </p:sp>
      </p:grpSp>
      <p:grpSp>
        <p:nvGrpSpPr>
          <p:cNvPr id="49" name="组合 48"/>
          <p:cNvGrpSpPr/>
          <p:nvPr/>
        </p:nvGrpSpPr>
        <p:grpSpPr>
          <a:xfrm>
            <a:off x="4471670" y="2054860"/>
            <a:ext cx="6688455" cy="453390"/>
            <a:chOff x="4946493" y="1597309"/>
            <a:chExt cx="5776881" cy="453090"/>
          </a:xfrm>
        </p:grpSpPr>
        <p:grpSp>
          <p:nvGrpSpPr>
            <p:cNvPr id="50" name="组合 49"/>
            <p:cNvGrpSpPr/>
            <p:nvPr/>
          </p:nvGrpSpPr>
          <p:grpSpPr>
            <a:xfrm>
              <a:off x="4946493" y="1597309"/>
              <a:ext cx="5776881" cy="453090"/>
              <a:chOff x="1363751" y="2406894"/>
              <a:chExt cx="5563001" cy="453090"/>
            </a:xfrm>
          </p:grpSpPr>
          <p:sp>
            <p:nvSpPr>
              <p:cNvPr id="52" name="TextBox 35"/>
              <p:cNvSpPr txBox="1"/>
              <p:nvPr/>
            </p:nvSpPr>
            <p:spPr>
              <a:xfrm rot="16200000">
                <a:off x="3910391" y="-111448"/>
                <a:ext cx="448412" cy="5485096"/>
              </a:xfrm>
              <a:prstGeom prst="rect">
                <a:avLst/>
              </a:prstGeom>
              <a:noFill/>
              <a:ln w="9525" cap="flat" cmpd="sng" algn="ctr">
                <a:solidFill>
                  <a:srgbClr val="C00000"/>
                </a:solidFill>
                <a:prstDash val="solid"/>
                <a:miter lim="800000"/>
              </a:ln>
              <a:effectLst>
                <a:innerShdw blurRad="127000" dist="88900" dir="18900000">
                  <a:prstClr val="black">
                    <a:alpha val="38000"/>
                  </a:prstClr>
                </a:innerShdw>
              </a:effectLst>
            </p:spPr>
            <p:txBody>
              <a:bodyPr vert="eaVert" lIns="0" tIns="0" rIns="0" bIns="360000" anchor="ctr"/>
              <a:lstStyle>
                <a:defPPr>
                  <a:defRPr lang="zh-CN"/>
                </a:defPPr>
                <a:lvl1pPr algn="ctr">
                  <a:defRPr sz="3200" kern="0">
                    <a:solidFill>
                      <a:prstClr val="white"/>
                    </a:solidFill>
                    <a:latin typeface="Calibri" panose="020F0502020204030204"/>
                    <a:ea typeface="宋体" pitchFamily="2"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b="0" i="0" u="none" strike="noStrike" kern="0" cap="none" spc="0" normalizeH="0" baseline="0" noProof="0" dirty="0">
                    <a:ln>
                      <a:noFill/>
                    </a:ln>
                    <a:solidFill>
                      <a:srgbClr val="C00000"/>
                    </a:solidFill>
                    <a:effectLst/>
                    <a:uLnTx/>
                    <a:uFillTx/>
                    <a:latin typeface="字体视界-NEW魏碑体" panose="02010601030101010101" pitchFamily="2" charset="-122"/>
                    <a:ea typeface="字体视界-NEW魏碑体" panose="02010601030101010101" pitchFamily="2" charset="-122"/>
                  </a:rPr>
                  <a:t> </a:t>
                </a:r>
              </a:p>
            </p:txBody>
          </p:sp>
          <p:grpSp>
            <p:nvGrpSpPr>
              <p:cNvPr id="53" name="组合 52"/>
              <p:cNvGrpSpPr/>
              <p:nvPr/>
            </p:nvGrpSpPr>
            <p:grpSpPr>
              <a:xfrm rot="16200000">
                <a:off x="3971555" y="-151581"/>
                <a:ext cx="347394" cy="5563001"/>
                <a:chOff x="1861559" y="2468597"/>
                <a:chExt cx="1872217" cy="5563001"/>
              </a:xfrm>
            </p:grpSpPr>
            <p:sp>
              <p:nvSpPr>
                <p:cNvPr id="55" name="圆角矩形 10"/>
                <p:cNvSpPr/>
                <p:nvPr/>
              </p:nvSpPr>
              <p:spPr>
                <a:xfrm>
                  <a:off x="1861559" y="2468597"/>
                  <a:ext cx="1872217" cy="77469"/>
                </a:xfrm>
                <a:prstGeom prst="roundRect">
                  <a:avLst>
                    <a:gd name="adj" fmla="val 50000"/>
                  </a:avLst>
                </a:prstGeom>
                <a:solidFill>
                  <a:srgbClr val="C00000"/>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latin typeface="字体视界-NEW魏碑体" panose="02010601030101010101" pitchFamily="2" charset="-122"/>
                    <a:ea typeface="字体视界-NEW魏碑体" panose="02010601030101010101" pitchFamily="2" charset="-122"/>
                  </a:endParaRPr>
                </a:p>
              </p:txBody>
            </p:sp>
            <p:sp>
              <p:nvSpPr>
                <p:cNvPr id="56" name="圆角矩形 11"/>
                <p:cNvSpPr/>
                <p:nvPr/>
              </p:nvSpPr>
              <p:spPr>
                <a:xfrm>
                  <a:off x="1861575" y="7954129"/>
                  <a:ext cx="1872201" cy="77469"/>
                </a:xfrm>
                <a:prstGeom prst="roundRect">
                  <a:avLst>
                    <a:gd name="adj" fmla="val 50000"/>
                  </a:avLst>
                </a:prstGeom>
                <a:solidFill>
                  <a:srgbClr val="C00000"/>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latin typeface="字体视界-NEW魏碑体" panose="02010601030101010101" pitchFamily="2" charset="-122"/>
                    <a:ea typeface="字体视界-NEW魏碑体" panose="02010601030101010101" pitchFamily="2" charset="-122"/>
                  </a:endParaRPr>
                </a:p>
              </p:txBody>
            </p:sp>
          </p:grpSp>
          <p:sp>
            <p:nvSpPr>
              <p:cNvPr id="54" name="TextBox 20"/>
              <p:cNvSpPr txBox="1"/>
              <p:nvPr/>
            </p:nvSpPr>
            <p:spPr>
              <a:xfrm>
                <a:off x="1615191" y="2410404"/>
                <a:ext cx="625157" cy="449580"/>
              </a:xfrm>
              <a:prstGeom prst="rect">
                <a:avLst/>
              </a:prstGeom>
              <a:solidFill>
                <a:srgbClr val="C00000"/>
              </a:solidFill>
            </p:spPr>
            <p:txBody>
              <a:bodyPr wrap="none" lIns="0" tIns="0" rIns="0" bIns="0" rtlCol="0" anchor="ctr">
                <a:noAutofit/>
              </a:bodyP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6F2EA"/>
                    </a:solidFill>
                    <a:effectLst/>
                    <a:uLnTx/>
                    <a:uFillTx/>
                    <a:latin typeface="字体视界-NEW魏碑体" panose="02010601030101010101" pitchFamily="2" charset="-122"/>
                    <a:ea typeface="字体视界-NEW魏碑体" panose="02010601030101010101" pitchFamily="2" charset="-122"/>
                  </a:rPr>
                  <a:t>02</a:t>
                </a:r>
                <a:endParaRPr kumimoji="0" lang="zh-CN" altLang="en-US" sz="2400" b="1" i="0" u="none" strike="noStrike" kern="0" cap="none" spc="0" normalizeH="0" baseline="0" noProof="0" dirty="0">
                  <a:ln>
                    <a:noFill/>
                  </a:ln>
                  <a:solidFill>
                    <a:srgbClr val="F6F2EA"/>
                  </a:solidFill>
                  <a:effectLst/>
                  <a:uLnTx/>
                  <a:uFillTx/>
                  <a:latin typeface="字体视界-NEW魏碑体" panose="02010601030101010101" pitchFamily="2" charset="-122"/>
                  <a:ea typeface="字体视界-NEW魏碑体" panose="02010601030101010101" pitchFamily="2" charset="-122"/>
                </a:endParaRPr>
              </a:p>
            </p:txBody>
          </p:sp>
        </p:grpSp>
        <p:sp>
          <p:nvSpPr>
            <p:cNvPr id="51" name="文本框 21"/>
            <p:cNvSpPr txBox="1">
              <a:spLocks noChangeArrowheads="1"/>
            </p:cNvSpPr>
            <p:nvPr/>
          </p:nvSpPr>
          <p:spPr bwMode="auto">
            <a:xfrm>
              <a:off x="5905284" y="1645429"/>
              <a:ext cx="4578148" cy="39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panose="020B0604020202090204" pitchFamily="34" charset="0"/>
                <a:defRPr>
                  <a:solidFill>
                    <a:schemeClr val="tx1"/>
                  </a:solidFill>
                  <a:latin typeface="Calibri" pitchFamily="34" charset="0"/>
                  <a:ea typeface="宋体" pitchFamily="2" charset="-122"/>
                </a:defRPr>
              </a:lvl6pPr>
              <a:lvl7pPr eaLnBrk="0" fontAlgn="base" hangingPunct="0">
                <a:spcAft>
                  <a:spcPct val="0"/>
                </a:spcAft>
                <a:buFont typeface="Arial" panose="020B0604020202090204" pitchFamily="34" charset="0"/>
                <a:defRPr>
                  <a:solidFill>
                    <a:schemeClr val="tx1"/>
                  </a:solidFill>
                  <a:latin typeface="Calibri" pitchFamily="34" charset="0"/>
                  <a:ea typeface="宋体" pitchFamily="2" charset="-122"/>
                </a:defRPr>
              </a:lvl7pPr>
              <a:lvl8pPr eaLnBrk="0" fontAlgn="base" hangingPunct="0">
                <a:spcAft>
                  <a:spcPct val="0"/>
                </a:spcAft>
                <a:buFont typeface="Arial" panose="020B0604020202090204" pitchFamily="34" charset="0"/>
                <a:defRPr>
                  <a:solidFill>
                    <a:schemeClr val="tx1"/>
                  </a:solidFill>
                  <a:latin typeface="Calibri" pitchFamily="34" charset="0"/>
                  <a:ea typeface="宋体" pitchFamily="2" charset="-122"/>
                </a:defRPr>
              </a:lvl8pPr>
              <a:lvl9pPr eaLnBrk="0" fontAlgn="base" hangingPunct="0">
                <a:spcAft>
                  <a:spcPct val="0"/>
                </a:spcAft>
                <a:buFont typeface="Arial" panose="020B0604020202090204" pitchFamily="34" charset="0"/>
                <a:defRPr>
                  <a:solidFill>
                    <a:schemeClr val="tx1"/>
                  </a:solidFill>
                  <a:latin typeface="Calibri" pitchFamily="34" charset="0"/>
                  <a:ea typeface="宋体" pitchFamily="2" charset="-122"/>
                </a:defRPr>
              </a:lvl9pPr>
            </a:lstStyle>
            <a:p>
              <a:pPr algn="ctr"/>
              <a:r>
                <a:rPr lang="zh-CN" altLang="en-US" sz="2000" b="1" dirty="0">
                  <a:solidFill>
                    <a:srgbClr val="C00000"/>
                  </a:solidFill>
                  <a:latin typeface="黑体" charset="0"/>
                  <a:ea typeface="黑体" charset="0"/>
                  <a:cs typeface="黑体" charset="0"/>
                </a:rPr>
                <a:t>“三严三实”专题教育</a:t>
              </a:r>
            </a:p>
          </p:txBody>
        </p:sp>
      </p:grpSp>
      <p:grpSp>
        <p:nvGrpSpPr>
          <p:cNvPr id="57" name="组合 56"/>
          <p:cNvGrpSpPr/>
          <p:nvPr/>
        </p:nvGrpSpPr>
        <p:grpSpPr>
          <a:xfrm>
            <a:off x="4482465" y="2928620"/>
            <a:ext cx="6677660" cy="453390"/>
            <a:chOff x="4946493" y="1597309"/>
            <a:chExt cx="5776881" cy="453090"/>
          </a:xfrm>
        </p:grpSpPr>
        <p:grpSp>
          <p:nvGrpSpPr>
            <p:cNvPr id="58" name="组合 57"/>
            <p:cNvGrpSpPr/>
            <p:nvPr/>
          </p:nvGrpSpPr>
          <p:grpSpPr>
            <a:xfrm>
              <a:off x="4946493" y="1597309"/>
              <a:ext cx="5776881" cy="453090"/>
              <a:chOff x="1363751" y="2406894"/>
              <a:chExt cx="5563001" cy="453090"/>
            </a:xfrm>
          </p:grpSpPr>
          <p:sp>
            <p:nvSpPr>
              <p:cNvPr id="60" name="TextBox 35"/>
              <p:cNvSpPr txBox="1"/>
              <p:nvPr/>
            </p:nvSpPr>
            <p:spPr>
              <a:xfrm rot="16200000">
                <a:off x="3910391" y="-111448"/>
                <a:ext cx="448412" cy="5485096"/>
              </a:xfrm>
              <a:prstGeom prst="rect">
                <a:avLst/>
              </a:prstGeom>
              <a:noFill/>
              <a:ln w="9525" cap="flat" cmpd="sng" algn="ctr">
                <a:solidFill>
                  <a:srgbClr val="C00000"/>
                </a:solidFill>
                <a:prstDash val="solid"/>
                <a:miter lim="800000"/>
              </a:ln>
              <a:effectLst>
                <a:innerShdw blurRad="127000" dist="88900" dir="18900000">
                  <a:prstClr val="black">
                    <a:alpha val="38000"/>
                  </a:prstClr>
                </a:innerShdw>
              </a:effectLst>
            </p:spPr>
            <p:txBody>
              <a:bodyPr vert="eaVert" lIns="0" tIns="0" rIns="0" bIns="360000" anchor="ctr"/>
              <a:lstStyle>
                <a:defPPr>
                  <a:defRPr lang="zh-CN"/>
                </a:defPPr>
                <a:lvl1pPr algn="ctr">
                  <a:defRPr sz="3200" kern="0">
                    <a:solidFill>
                      <a:prstClr val="white"/>
                    </a:solidFill>
                    <a:latin typeface="Calibri" panose="020F0502020204030204"/>
                    <a:ea typeface="宋体" pitchFamily="2"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b="0" i="0" u="none" strike="noStrike" kern="0" cap="none" spc="0" normalizeH="0" baseline="0" noProof="0" dirty="0">
                    <a:ln>
                      <a:noFill/>
                    </a:ln>
                    <a:solidFill>
                      <a:srgbClr val="C00000"/>
                    </a:solidFill>
                    <a:effectLst/>
                    <a:uLnTx/>
                    <a:uFillTx/>
                    <a:latin typeface="字体视界-NEW魏碑体" panose="02010601030101010101" pitchFamily="2" charset="-122"/>
                    <a:ea typeface="字体视界-NEW魏碑体" panose="02010601030101010101" pitchFamily="2" charset="-122"/>
                  </a:rPr>
                  <a:t> </a:t>
                </a:r>
              </a:p>
            </p:txBody>
          </p:sp>
          <p:grpSp>
            <p:nvGrpSpPr>
              <p:cNvPr id="61" name="组合 60"/>
              <p:cNvGrpSpPr/>
              <p:nvPr/>
            </p:nvGrpSpPr>
            <p:grpSpPr>
              <a:xfrm rot="16200000">
                <a:off x="3971555" y="-151581"/>
                <a:ext cx="347394" cy="5563001"/>
                <a:chOff x="1861559" y="2468597"/>
                <a:chExt cx="1872217" cy="5563001"/>
              </a:xfrm>
            </p:grpSpPr>
            <p:sp>
              <p:nvSpPr>
                <p:cNvPr id="63" name="圆角矩形 10"/>
                <p:cNvSpPr/>
                <p:nvPr/>
              </p:nvSpPr>
              <p:spPr>
                <a:xfrm>
                  <a:off x="1861559" y="2468597"/>
                  <a:ext cx="1872217" cy="77469"/>
                </a:xfrm>
                <a:prstGeom prst="roundRect">
                  <a:avLst>
                    <a:gd name="adj" fmla="val 50000"/>
                  </a:avLst>
                </a:prstGeom>
                <a:solidFill>
                  <a:srgbClr val="C00000"/>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latin typeface="字体视界-NEW魏碑体" panose="02010601030101010101" pitchFamily="2" charset="-122"/>
                    <a:ea typeface="字体视界-NEW魏碑体" panose="02010601030101010101" pitchFamily="2" charset="-122"/>
                  </a:endParaRPr>
                </a:p>
              </p:txBody>
            </p:sp>
            <p:sp>
              <p:nvSpPr>
                <p:cNvPr id="64" name="圆角矩形 11"/>
                <p:cNvSpPr/>
                <p:nvPr/>
              </p:nvSpPr>
              <p:spPr>
                <a:xfrm>
                  <a:off x="1861575" y="7954129"/>
                  <a:ext cx="1872201" cy="77469"/>
                </a:xfrm>
                <a:prstGeom prst="roundRect">
                  <a:avLst>
                    <a:gd name="adj" fmla="val 50000"/>
                  </a:avLst>
                </a:prstGeom>
                <a:solidFill>
                  <a:srgbClr val="C00000"/>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latin typeface="字体视界-NEW魏碑体" panose="02010601030101010101" pitchFamily="2" charset="-122"/>
                    <a:ea typeface="字体视界-NEW魏碑体" panose="02010601030101010101" pitchFamily="2" charset="-122"/>
                  </a:endParaRPr>
                </a:p>
              </p:txBody>
            </p:sp>
          </p:grpSp>
          <p:sp>
            <p:nvSpPr>
              <p:cNvPr id="62" name="TextBox 20"/>
              <p:cNvSpPr txBox="1"/>
              <p:nvPr/>
            </p:nvSpPr>
            <p:spPr>
              <a:xfrm>
                <a:off x="1615191" y="2410404"/>
                <a:ext cx="625157" cy="449580"/>
              </a:xfrm>
              <a:prstGeom prst="rect">
                <a:avLst/>
              </a:prstGeom>
              <a:solidFill>
                <a:srgbClr val="C00000"/>
              </a:solidFill>
            </p:spPr>
            <p:txBody>
              <a:bodyPr wrap="none" lIns="0" tIns="0" rIns="0" bIns="0" rtlCol="0" anchor="ctr">
                <a:noAutofit/>
              </a:bodyP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6F2EA"/>
                    </a:solidFill>
                    <a:effectLst/>
                    <a:uLnTx/>
                    <a:uFillTx/>
                    <a:latin typeface="字体视界-NEW魏碑体" panose="02010601030101010101" pitchFamily="2" charset="-122"/>
                    <a:ea typeface="字体视界-NEW魏碑体" panose="02010601030101010101" pitchFamily="2" charset="-122"/>
                  </a:rPr>
                  <a:t>03</a:t>
                </a:r>
                <a:endParaRPr kumimoji="0" lang="zh-CN" altLang="en-US" sz="2400" b="1" i="0" u="none" strike="noStrike" kern="0" cap="none" spc="0" normalizeH="0" baseline="0" noProof="0" dirty="0">
                  <a:ln>
                    <a:noFill/>
                  </a:ln>
                  <a:solidFill>
                    <a:srgbClr val="F6F2EA"/>
                  </a:solidFill>
                  <a:effectLst/>
                  <a:uLnTx/>
                  <a:uFillTx/>
                  <a:latin typeface="字体视界-NEW魏碑体" panose="02010601030101010101" pitchFamily="2" charset="-122"/>
                  <a:ea typeface="字体视界-NEW魏碑体" panose="02010601030101010101" pitchFamily="2" charset="-122"/>
                </a:endParaRPr>
              </a:p>
            </p:txBody>
          </p:sp>
        </p:grpSp>
        <p:sp>
          <p:nvSpPr>
            <p:cNvPr id="59" name="文本框 21"/>
            <p:cNvSpPr txBox="1">
              <a:spLocks noChangeArrowheads="1"/>
            </p:cNvSpPr>
            <p:nvPr/>
          </p:nvSpPr>
          <p:spPr bwMode="auto">
            <a:xfrm>
              <a:off x="5905284" y="1645429"/>
              <a:ext cx="4578148" cy="39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panose="020B0604020202090204" pitchFamily="34" charset="0"/>
                <a:defRPr>
                  <a:solidFill>
                    <a:schemeClr val="tx1"/>
                  </a:solidFill>
                  <a:latin typeface="Calibri" pitchFamily="34" charset="0"/>
                  <a:ea typeface="宋体" pitchFamily="2" charset="-122"/>
                </a:defRPr>
              </a:lvl6pPr>
              <a:lvl7pPr eaLnBrk="0" fontAlgn="base" hangingPunct="0">
                <a:spcAft>
                  <a:spcPct val="0"/>
                </a:spcAft>
                <a:buFont typeface="Arial" panose="020B0604020202090204" pitchFamily="34" charset="0"/>
                <a:defRPr>
                  <a:solidFill>
                    <a:schemeClr val="tx1"/>
                  </a:solidFill>
                  <a:latin typeface="Calibri" pitchFamily="34" charset="0"/>
                  <a:ea typeface="宋体" pitchFamily="2" charset="-122"/>
                </a:defRPr>
              </a:lvl7pPr>
              <a:lvl8pPr eaLnBrk="0" fontAlgn="base" hangingPunct="0">
                <a:spcAft>
                  <a:spcPct val="0"/>
                </a:spcAft>
                <a:buFont typeface="Arial" panose="020B0604020202090204" pitchFamily="34" charset="0"/>
                <a:defRPr>
                  <a:solidFill>
                    <a:schemeClr val="tx1"/>
                  </a:solidFill>
                  <a:latin typeface="Calibri" pitchFamily="34" charset="0"/>
                  <a:ea typeface="宋体" pitchFamily="2" charset="-122"/>
                </a:defRPr>
              </a:lvl8pPr>
              <a:lvl9pPr eaLnBrk="0" fontAlgn="base" hangingPunct="0">
                <a:spcAft>
                  <a:spcPct val="0"/>
                </a:spcAft>
                <a:buFont typeface="Arial" panose="020B0604020202090204" pitchFamily="34" charset="0"/>
                <a:defRPr>
                  <a:solidFill>
                    <a:schemeClr val="tx1"/>
                  </a:solidFill>
                  <a:latin typeface="Calibri" pitchFamily="34" charset="0"/>
                  <a:ea typeface="宋体" pitchFamily="2" charset="-122"/>
                </a:defRPr>
              </a:lvl9pPr>
            </a:lstStyle>
            <a:p>
              <a:pPr algn="ctr"/>
              <a:r>
                <a:rPr lang="zh-CN" altLang="en-US" sz="2000" b="1" dirty="0">
                  <a:solidFill>
                    <a:srgbClr val="C00000"/>
                  </a:solidFill>
                  <a:latin typeface="黑体" charset="0"/>
                  <a:ea typeface="黑体" charset="0"/>
                  <a:cs typeface="黑体" charset="0"/>
                </a:rPr>
                <a:t>“两学一做”学习教育</a:t>
              </a:r>
            </a:p>
          </p:txBody>
        </p:sp>
      </p:grpSp>
      <p:grpSp>
        <p:nvGrpSpPr>
          <p:cNvPr id="65" name="组合 64"/>
          <p:cNvGrpSpPr/>
          <p:nvPr/>
        </p:nvGrpSpPr>
        <p:grpSpPr>
          <a:xfrm>
            <a:off x="4482465" y="3749040"/>
            <a:ext cx="6678295" cy="453390"/>
            <a:chOff x="4946493" y="1597309"/>
            <a:chExt cx="5776881" cy="453090"/>
          </a:xfrm>
        </p:grpSpPr>
        <p:grpSp>
          <p:nvGrpSpPr>
            <p:cNvPr id="66" name="组合 65"/>
            <p:cNvGrpSpPr/>
            <p:nvPr/>
          </p:nvGrpSpPr>
          <p:grpSpPr>
            <a:xfrm>
              <a:off x="4946493" y="1597309"/>
              <a:ext cx="5776881" cy="453090"/>
              <a:chOff x="1363751" y="2406894"/>
              <a:chExt cx="5563001" cy="453090"/>
            </a:xfrm>
          </p:grpSpPr>
          <p:sp>
            <p:nvSpPr>
              <p:cNvPr id="68" name="TextBox 35"/>
              <p:cNvSpPr txBox="1"/>
              <p:nvPr/>
            </p:nvSpPr>
            <p:spPr>
              <a:xfrm rot="16200000">
                <a:off x="3910391" y="-111448"/>
                <a:ext cx="448412" cy="5485096"/>
              </a:xfrm>
              <a:prstGeom prst="rect">
                <a:avLst/>
              </a:prstGeom>
              <a:noFill/>
              <a:ln w="9525" cap="flat" cmpd="sng" algn="ctr">
                <a:solidFill>
                  <a:srgbClr val="C00000"/>
                </a:solidFill>
                <a:prstDash val="solid"/>
                <a:miter lim="800000"/>
              </a:ln>
              <a:effectLst>
                <a:innerShdw blurRad="127000" dist="88900" dir="18900000">
                  <a:prstClr val="black">
                    <a:alpha val="38000"/>
                  </a:prstClr>
                </a:innerShdw>
              </a:effectLst>
            </p:spPr>
            <p:txBody>
              <a:bodyPr vert="eaVert" lIns="0" tIns="0" rIns="0" bIns="360000" anchor="ctr"/>
              <a:lstStyle>
                <a:defPPr>
                  <a:defRPr lang="zh-CN"/>
                </a:defPPr>
                <a:lvl1pPr algn="ctr">
                  <a:defRPr sz="3200" kern="0">
                    <a:solidFill>
                      <a:prstClr val="white"/>
                    </a:solidFill>
                    <a:latin typeface="Calibri" panose="020F0502020204030204"/>
                    <a:ea typeface="宋体" pitchFamily="2"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b="0" i="0" u="none" strike="noStrike" kern="0" cap="none" spc="0" normalizeH="0" baseline="0" noProof="0" dirty="0">
                    <a:ln>
                      <a:noFill/>
                    </a:ln>
                    <a:solidFill>
                      <a:srgbClr val="C00000"/>
                    </a:solidFill>
                    <a:effectLst/>
                    <a:uLnTx/>
                    <a:uFillTx/>
                    <a:latin typeface="字体视界-NEW魏碑体" panose="02010601030101010101" pitchFamily="2" charset="-122"/>
                    <a:ea typeface="字体视界-NEW魏碑体" panose="02010601030101010101" pitchFamily="2" charset="-122"/>
                  </a:rPr>
                  <a:t> </a:t>
                </a:r>
              </a:p>
            </p:txBody>
          </p:sp>
          <p:grpSp>
            <p:nvGrpSpPr>
              <p:cNvPr id="69" name="组合 68"/>
              <p:cNvGrpSpPr/>
              <p:nvPr/>
            </p:nvGrpSpPr>
            <p:grpSpPr>
              <a:xfrm rot="16200000">
                <a:off x="3971555" y="-151581"/>
                <a:ext cx="347394" cy="5563001"/>
                <a:chOff x="1861559" y="2468597"/>
                <a:chExt cx="1872217" cy="5563001"/>
              </a:xfrm>
            </p:grpSpPr>
            <p:sp>
              <p:nvSpPr>
                <p:cNvPr id="71" name="圆角矩形 10"/>
                <p:cNvSpPr/>
                <p:nvPr/>
              </p:nvSpPr>
              <p:spPr>
                <a:xfrm>
                  <a:off x="1861559" y="2468597"/>
                  <a:ext cx="1872217" cy="77469"/>
                </a:xfrm>
                <a:prstGeom prst="roundRect">
                  <a:avLst>
                    <a:gd name="adj" fmla="val 50000"/>
                  </a:avLst>
                </a:prstGeom>
                <a:solidFill>
                  <a:srgbClr val="C00000"/>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latin typeface="字体视界-NEW魏碑体" panose="02010601030101010101" pitchFamily="2" charset="-122"/>
                    <a:ea typeface="字体视界-NEW魏碑体" panose="02010601030101010101" pitchFamily="2" charset="-122"/>
                  </a:endParaRPr>
                </a:p>
              </p:txBody>
            </p:sp>
            <p:sp>
              <p:nvSpPr>
                <p:cNvPr id="72" name="圆角矩形 11"/>
                <p:cNvSpPr/>
                <p:nvPr/>
              </p:nvSpPr>
              <p:spPr>
                <a:xfrm>
                  <a:off x="1861575" y="7954129"/>
                  <a:ext cx="1872201" cy="77469"/>
                </a:xfrm>
                <a:prstGeom prst="roundRect">
                  <a:avLst>
                    <a:gd name="adj" fmla="val 50000"/>
                  </a:avLst>
                </a:prstGeom>
                <a:solidFill>
                  <a:srgbClr val="C00000"/>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latin typeface="字体视界-NEW魏碑体" panose="02010601030101010101" pitchFamily="2" charset="-122"/>
                    <a:ea typeface="字体视界-NEW魏碑体" panose="02010601030101010101" pitchFamily="2" charset="-122"/>
                  </a:endParaRPr>
                </a:p>
              </p:txBody>
            </p:sp>
          </p:grpSp>
          <p:sp>
            <p:nvSpPr>
              <p:cNvPr id="70" name="TextBox 20"/>
              <p:cNvSpPr txBox="1"/>
              <p:nvPr/>
            </p:nvSpPr>
            <p:spPr>
              <a:xfrm>
                <a:off x="1615191" y="2410404"/>
                <a:ext cx="625157" cy="449580"/>
              </a:xfrm>
              <a:prstGeom prst="rect">
                <a:avLst/>
              </a:prstGeom>
              <a:solidFill>
                <a:srgbClr val="C00000"/>
              </a:solidFill>
            </p:spPr>
            <p:txBody>
              <a:bodyPr wrap="none" lIns="0" tIns="0" rIns="0" bIns="0" rtlCol="0" anchor="ctr">
                <a:noAutofit/>
              </a:bodyP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6F2EA"/>
                    </a:solidFill>
                    <a:effectLst/>
                    <a:uLnTx/>
                    <a:uFillTx/>
                    <a:latin typeface="字体视界-NEW魏碑体" panose="02010601030101010101" pitchFamily="2" charset="-122"/>
                    <a:ea typeface="字体视界-NEW魏碑体" panose="02010601030101010101" pitchFamily="2" charset="-122"/>
                  </a:rPr>
                  <a:t>04</a:t>
                </a:r>
                <a:endParaRPr kumimoji="0" lang="zh-CN" altLang="en-US" sz="2400" b="1" i="0" u="none" strike="noStrike" kern="0" cap="none" spc="0" normalizeH="0" baseline="0" noProof="0" dirty="0">
                  <a:ln>
                    <a:noFill/>
                  </a:ln>
                  <a:solidFill>
                    <a:srgbClr val="F6F2EA"/>
                  </a:solidFill>
                  <a:effectLst/>
                  <a:uLnTx/>
                  <a:uFillTx/>
                  <a:latin typeface="字体视界-NEW魏碑体" panose="02010601030101010101" pitchFamily="2" charset="-122"/>
                  <a:ea typeface="字体视界-NEW魏碑体" panose="02010601030101010101" pitchFamily="2" charset="-122"/>
                </a:endParaRPr>
              </a:p>
            </p:txBody>
          </p:sp>
        </p:grpSp>
        <p:sp>
          <p:nvSpPr>
            <p:cNvPr id="67" name="文本框 21"/>
            <p:cNvSpPr txBox="1">
              <a:spLocks noChangeArrowheads="1"/>
            </p:cNvSpPr>
            <p:nvPr/>
          </p:nvSpPr>
          <p:spPr bwMode="auto">
            <a:xfrm>
              <a:off x="5905284" y="1645429"/>
              <a:ext cx="4578148" cy="39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panose="020B0604020202090204" pitchFamily="34" charset="0"/>
                <a:defRPr>
                  <a:solidFill>
                    <a:schemeClr val="tx1"/>
                  </a:solidFill>
                  <a:latin typeface="Calibri" pitchFamily="34" charset="0"/>
                  <a:ea typeface="宋体" pitchFamily="2" charset="-122"/>
                </a:defRPr>
              </a:lvl6pPr>
              <a:lvl7pPr eaLnBrk="0" fontAlgn="base" hangingPunct="0">
                <a:spcAft>
                  <a:spcPct val="0"/>
                </a:spcAft>
                <a:buFont typeface="Arial" panose="020B0604020202090204" pitchFamily="34" charset="0"/>
                <a:defRPr>
                  <a:solidFill>
                    <a:schemeClr val="tx1"/>
                  </a:solidFill>
                  <a:latin typeface="Calibri" pitchFamily="34" charset="0"/>
                  <a:ea typeface="宋体" pitchFamily="2" charset="-122"/>
                </a:defRPr>
              </a:lvl7pPr>
              <a:lvl8pPr eaLnBrk="0" fontAlgn="base" hangingPunct="0">
                <a:spcAft>
                  <a:spcPct val="0"/>
                </a:spcAft>
                <a:buFont typeface="Arial" panose="020B0604020202090204" pitchFamily="34" charset="0"/>
                <a:defRPr>
                  <a:solidFill>
                    <a:schemeClr val="tx1"/>
                  </a:solidFill>
                  <a:latin typeface="Calibri" pitchFamily="34" charset="0"/>
                  <a:ea typeface="宋体" pitchFamily="2" charset="-122"/>
                </a:defRPr>
              </a:lvl8pPr>
              <a:lvl9pPr eaLnBrk="0" fontAlgn="base" hangingPunct="0">
                <a:spcAft>
                  <a:spcPct val="0"/>
                </a:spcAft>
                <a:buFont typeface="Arial" panose="020B0604020202090204" pitchFamily="34" charset="0"/>
                <a:defRPr>
                  <a:solidFill>
                    <a:schemeClr val="tx1"/>
                  </a:solidFill>
                  <a:latin typeface="Calibri" pitchFamily="34" charset="0"/>
                  <a:ea typeface="宋体" pitchFamily="2" charset="-122"/>
                </a:defRPr>
              </a:lvl9pPr>
            </a:lstStyle>
            <a:p>
              <a:pPr algn="ctr"/>
              <a:r>
                <a:rPr lang="zh-CN" altLang="en-US" sz="2000" b="1" dirty="0">
                  <a:solidFill>
                    <a:srgbClr val="C00000"/>
                  </a:solidFill>
                  <a:latin typeface="黑体" charset="0"/>
                  <a:ea typeface="黑体" charset="0"/>
                  <a:cs typeface="黑体" charset="0"/>
                </a:rPr>
                <a:t>“不忘初心 牢记使命” 主题教育</a:t>
              </a:r>
            </a:p>
          </p:txBody>
        </p:sp>
      </p:grpSp>
      <p:pic>
        <p:nvPicPr>
          <p:cNvPr id="74" name="图片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902340" flipH="1">
            <a:off x="701340" y="622930"/>
            <a:ext cx="3143832" cy="1309931"/>
          </a:xfrm>
          <a:prstGeom prst="rect">
            <a:avLst/>
          </a:prstGeom>
        </p:spPr>
      </p:pic>
      <p:grpSp>
        <p:nvGrpSpPr>
          <p:cNvPr id="2" name="组合 1"/>
          <p:cNvGrpSpPr/>
          <p:nvPr/>
        </p:nvGrpSpPr>
        <p:grpSpPr>
          <a:xfrm>
            <a:off x="4500880" y="4567555"/>
            <a:ext cx="6660515" cy="453390"/>
            <a:chOff x="4946493" y="1597309"/>
            <a:chExt cx="5776881" cy="453090"/>
          </a:xfrm>
        </p:grpSpPr>
        <p:grpSp>
          <p:nvGrpSpPr>
            <p:cNvPr id="3" name="组合 2"/>
            <p:cNvGrpSpPr/>
            <p:nvPr/>
          </p:nvGrpSpPr>
          <p:grpSpPr>
            <a:xfrm>
              <a:off x="4946493" y="1597309"/>
              <a:ext cx="5776881" cy="453090"/>
              <a:chOff x="1363751" y="2406894"/>
              <a:chExt cx="5563001" cy="453090"/>
            </a:xfrm>
          </p:grpSpPr>
          <p:sp>
            <p:nvSpPr>
              <p:cNvPr id="4" name="TextBox 35"/>
              <p:cNvSpPr txBox="1"/>
              <p:nvPr/>
            </p:nvSpPr>
            <p:spPr>
              <a:xfrm rot="16200000">
                <a:off x="3910391" y="-111448"/>
                <a:ext cx="448412" cy="5485096"/>
              </a:xfrm>
              <a:prstGeom prst="rect">
                <a:avLst/>
              </a:prstGeom>
              <a:noFill/>
              <a:ln w="9525" cap="flat" cmpd="sng" algn="ctr">
                <a:solidFill>
                  <a:srgbClr val="C00000"/>
                </a:solidFill>
                <a:prstDash val="solid"/>
                <a:miter lim="800000"/>
              </a:ln>
              <a:effectLst>
                <a:innerShdw blurRad="127000" dist="88900" dir="18900000">
                  <a:prstClr val="black">
                    <a:alpha val="38000"/>
                  </a:prstClr>
                </a:innerShdw>
              </a:effectLst>
            </p:spPr>
            <p:txBody>
              <a:bodyPr vert="eaVert" lIns="0" tIns="0" rIns="0" bIns="360000" anchor="ctr"/>
              <a:lstStyle>
                <a:defPPr>
                  <a:defRPr lang="zh-CN"/>
                </a:defPPr>
                <a:lvl1pPr algn="ctr">
                  <a:defRPr sz="3200" kern="0">
                    <a:solidFill>
                      <a:prstClr val="white"/>
                    </a:solidFill>
                    <a:latin typeface="Calibri" panose="020F0502020204030204"/>
                    <a:ea typeface="宋体" pitchFamily="2"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b="0" i="0" u="none" strike="noStrike" kern="0" cap="none" spc="0" normalizeH="0" baseline="0" noProof="0" dirty="0">
                    <a:ln>
                      <a:noFill/>
                    </a:ln>
                    <a:solidFill>
                      <a:srgbClr val="C00000"/>
                    </a:solidFill>
                    <a:effectLst/>
                    <a:uLnTx/>
                    <a:uFillTx/>
                    <a:latin typeface="字体视界-NEW魏碑体" panose="02010601030101010101" pitchFamily="2" charset="-122"/>
                    <a:ea typeface="字体视界-NEW魏碑体" panose="02010601030101010101" pitchFamily="2" charset="-122"/>
                  </a:rPr>
                  <a:t> </a:t>
                </a:r>
              </a:p>
            </p:txBody>
          </p:sp>
          <p:grpSp>
            <p:nvGrpSpPr>
              <p:cNvPr id="5" name="组合 4"/>
              <p:cNvGrpSpPr/>
              <p:nvPr/>
            </p:nvGrpSpPr>
            <p:grpSpPr>
              <a:xfrm rot="16200000">
                <a:off x="3971555" y="-151581"/>
                <a:ext cx="347394" cy="5563001"/>
                <a:chOff x="1861559" y="2468597"/>
                <a:chExt cx="1872217" cy="5563001"/>
              </a:xfrm>
            </p:grpSpPr>
            <p:sp>
              <p:nvSpPr>
                <p:cNvPr id="6" name="圆角矩形 10"/>
                <p:cNvSpPr/>
                <p:nvPr/>
              </p:nvSpPr>
              <p:spPr>
                <a:xfrm>
                  <a:off x="1861559" y="2468597"/>
                  <a:ext cx="1872217" cy="77469"/>
                </a:xfrm>
                <a:prstGeom prst="roundRect">
                  <a:avLst>
                    <a:gd name="adj" fmla="val 50000"/>
                  </a:avLst>
                </a:prstGeom>
                <a:solidFill>
                  <a:srgbClr val="C00000"/>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latin typeface="字体视界-NEW魏碑体" panose="02010601030101010101" pitchFamily="2" charset="-122"/>
                    <a:ea typeface="字体视界-NEW魏碑体" panose="02010601030101010101" pitchFamily="2" charset="-122"/>
                  </a:endParaRPr>
                </a:p>
              </p:txBody>
            </p:sp>
            <p:sp>
              <p:nvSpPr>
                <p:cNvPr id="7" name="圆角矩形 11"/>
                <p:cNvSpPr/>
                <p:nvPr/>
              </p:nvSpPr>
              <p:spPr>
                <a:xfrm>
                  <a:off x="1861575" y="7954129"/>
                  <a:ext cx="1872201" cy="77469"/>
                </a:xfrm>
                <a:prstGeom prst="roundRect">
                  <a:avLst>
                    <a:gd name="adj" fmla="val 50000"/>
                  </a:avLst>
                </a:prstGeom>
                <a:solidFill>
                  <a:srgbClr val="C00000"/>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latin typeface="字体视界-NEW魏碑体" panose="02010601030101010101" pitchFamily="2" charset="-122"/>
                    <a:ea typeface="字体视界-NEW魏碑体" panose="02010601030101010101" pitchFamily="2" charset="-122"/>
                  </a:endParaRPr>
                </a:p>
              </p:txBody>
            </p:sp>
          </p:grpSp>
          <p:sp>
            <p:nvSpPr>
              <p:cNvPr id="8" name="TextBox 20"/>
              <p:cNvSpPr txBox="1"/>
              <p:nvPr/>
            </p:nvSpPr>
            <p:spPr>
              <a:xfrm>
                <a:off x="1615191" y="2410404"/>
                <a:ext cx="625157" cy="449580"/>
              </a:xfrm>
              <a:prstGeom prst="rect">
                <a:avLst/>
              </a:prstGeom>
              <a:solidFill>
                <a:srgbClr val="C00000"/>
              </a:solidFill>
            </p:spPr>
            <p:txBody>
              <a:bodyPr wrap="none" lIns="0" tIns="0" rIns="0" bIns="0" rtlCol="0" anchor="ctr">
                <a:noAutofit/>
              </a:bodyP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6F2EA"/>
                    </a:solidFill>
                    <a:effectLst/>
                    <a:uLnTx/>
                    <a:uFillTx/>
                    <a:latin typeface="字体视界-NEW魏碑体" panose="02010601030101010101" pitchFamily="2" charset="-122"/>
                    <a:ea typeface="字体视界-NEW魏碑体" panose="02010601030101010101" pitchFamily="2" charset="-122"/>
                  </a:rPr>
                  <a:t>05</a:t>
                </a:r>
                <a:endParaRPr kumimoji="0" lang="zh-CN" altLang="en-US" sz="2400" b="1" i="0" u="none" strike="noStrike" kern="0" cap="none" spc="0" normalizeH="0" baseline="0" noProof="0" dirty="0">
                  <a:ln>
                    <a:noFill/>
                  </a:ln>
                  <a:solidFill>
                    <a:srgbClr val="F6F2EA"/>
                  </a:solidFill>
                  <a:effectLst/>
                  <a:uLnTx/>
                  <a:uFillTx/>
                  <a:latin typeface="字体视界-NEW魏碑体" panose="02010601030101010101" pitchFamily="2" charset="-122"/>
                  <a:ea typeface="字体视界-NEW魏碑体" panose="02010601030101010101" pitchFamily="2" charset="-122"/>
                </a:endParaRPr>
              </a:p>
            </p:txBody>
          </p:sp>
        </p:grpSp>
        <p:sp>
          <p:nvSpPr>
            <p:cNvPr id="9" name="文本框 21"/>
            <p:cNvSpPr txBox="1">
              <a:spLocks noChangeArrowheads="1"/>
            </p:cNvSpPr>
            <p:nvPr/>
          </p:nvSpPr>
          <p:spPr bwMode="auto">
            <a:xfrm>
              <a:off x="5905284" y="1645429"/>
              <a:ext cx="4578148" cy="39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panose="020B0604020202090204" pitchFamily="34" charset="0"/>
                <a:defRPr>
                  <a:solidFill>
                    <a:schemeClr val="tx1"/>
                  </a:solidFill>
                  <a:latin typeface="Calibri" pitchFamily="34" charset="0"/>
                  <a:ea typeface="宋体" pitchFamily="2" charset="-122"/>
                </a:defRPr>
              </a:lvl6pPr>
              <a:lvl7pPr eaLnBrk="0" fontAlgn="base" hangingPunct="0">
                <a:spcAft>
                  <a:spcPct val="0"/>
                </a:spcAft>
                <a:buFont typeface="Arial" panose="020B0604020202090204" pitchFamily="34" charset="0"/>
                <a:defRPr>
                  <a:solidFill>
                    <a:schemeClr val="tx1"/>
                  </a:solidFill>
                  <a:latin typeface="Calibri" pitchFamily="34" charset="0"/>
                  <a:ea typeface="宋体" pitchFamily="2" charset="-122"/>
                </a:defRPr>
              </a:lvl7pPr>
              <a:lvl8pPr eaLnBrk="0" fontAlgn="base" hangingPunct="0">
                <a:spcAft>
                  <a:spcPct val="0"/>
                </a:spcAft>
                <a:buFont typeface="Arial" panose="020B0604020202090204" pitchFamily="34" charset="0"/>
                <a:defRPr>
                  <a:solidFill>
                    <a:schemeClr val="tx1"/>
                  </a:solidFill>
                  <a:latin typeface="Calibri" pitchFamily="34" charset="0"/>
                  <a:ea typeface="宋体" pitchFamily="2" charset="-122"/>
                </a:defRPr>
              </a:lvl8pPr>
              <a:lvl9pPr eaLnBrk="0" fontAlgn="base" hangingPunct="0">
                <a:spcAft>
                  <a:spcPct val="0"/>
                </a:spcAft>
                <a:buFont typeface="Arial" panose="020B0604020202090204" pitchFamily="34" charset="0"/>
                <a:defRPr>
                  <a:solidFill>
                    <a:schemeClr val="tx1"/>
                  </a:solidFill>
                  <a:latin typeface="Calibri" pitchFamily="34" charset="0"/>
                  <a:ea typeface="宋体" pitchFamily="2" charset="-122"/>
                </a:defRPr>
              </a:lvl9pPr>
            </a:lstStyle>
            <a:p>
              <a:pPr algn="ctr"/>
              <a:r>
                <a:rPr lang="zh-CN" altLang="en-US" sz="2000" b="1" dirty="0">
                  <a:solidFill>
                    <a:srgbClr val="C00000"/>
                  </a:solidFill>
                  <a:latin typeface="黑体" charset="0"/>
                  <a:ea typeface="黑体" charset="0"/>
                </a:rPr>
                <a:t>党史学习教育</a:t>
              </a:r>
            </a:p>
          </p:txBody>
        </p:sp>
      </p:grpSp>
      <p:grpSp>
        <p:nvGrpSpPr>
          <p:cNvPr id="11" name="组合 10"/>
          <p:cNvGrpSpPr/>
          <p:nvPr/>
        </p:nvGrpSpPr>
        <p:grpSpPr>
          <a:xfrm>
            <a:off x="4500880" y="5378450"/>
            <a:ext cx="6661150" cy="453090"/>
            <a:chOff x="4946493" y="1597309"/>
            <a:chExt cx="5776881" cy="453090"/>
          </a:xfrm>
        </p:grpSpPr>
        <p:grpSp>
          <p:nvGrpSpPr>
            <p:cNvPr id="12" name="组合 11"/>
            <p:cNvGrpSpPr/>
            <p:nvPr/>
          </p:nvGrpSpPr>
          <p:grpSpPr>
            <a:xfrm>
              <a:off x="4946493" y="1597309"/>
              <a:ext cx="5776881" cy="453090"/>
              <a:chOff x="1363751" y="2406894"/>
              <a:chExt cx="5563001" cy="453090"/>
            </a:xfrm>
          </p:grpSpPr>
          <p:sp>
            <p:nvSpPr>
              <p:cNvPr id="13" name="TextBox 35"/>
              <p:cNvSpPr txBox="1"/>
              <p:nvPr/>
            </p:nvSpPr>
            <p:spPr>
              <a:xfrm rot="16200000">
                <a:off x="3910391" y="-111448"/>
                <a:ext cx="448412" cy="5485096"/>
              </a:xfrm>
              <a:prstGeom prst="rect">
                <a:avLst/>
              </a:prstGeom>
              <a:noFill/>
              <a:ln w="9525" cap="flat" cmpd="sng" algn="ctr">
                <a:solidFill>
                  <a:srgbClr val="C00000"/>
                </a:solidFill>
                <a:prstDash val="solid"/>
                <a:miter lim="800000"/>
              </a:ln>
              <a:effectLst>
                <a:innerShdw blurRad="127000" dist="88900" dir="18900000">
                  <a:prstClr val="black">
                    <a:alpha val="38000"/>
                  </a:prstClr>
                </a:innerShdw>
              </a:effectLst>
            </p:spPr>
            <p:txBody>
              <a:bodyPr vert="eaVert" lIns="0" tIns="0" rIns="0" bIns="360000" anchor="ctr"/>
              <a:lstStyle>
                <a:defPPr>
                  <a:defRPr lang="zh-CN"/>
                </a:defPPr>
                <a:lvl1pPr algn="ctr">
                  <a:defRPr sz="3200" kern="0">
                    <a:solidFill>
                      <a:prstClr val="white"/>
                    </a:solidFill>
                    <a:latin typeface="Calibri" panose="020F0502020204030204"/>
                    <a:ea typeface="宋体" pitchFamily="2"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b="0" i="0" u="none" strike="noStrike" kern="0" cap="none" spc="0" normalizeH="0" baseline="0" noProof="0" dirty="0">
                    <a:ln>
                      <a:noFill/>
                    </a:ln>
                    <a:solidFill>
                      <a:srgbClr val="C00000"/>
                    </a:solidFill>
                    <a:effectLst/>
                    <a:uLnTx/>
                    <a:uFillTx/>
                    <a:latin typeface="字体视界-NEW魏碑体" panose="02010601030101010101" pitchFamily="2" charset="-122"/>
                    <a:ea typeface="字体视界-NEW魏碑体" panose="02010601030101010101" pitchFamily="2" charset="-122"/>
                  </a:rPr>
                  <a:t> </a:t>
                </a:r>
              </a:p>
            </p:txBody>
          </p:sp>
          <p:grpSp>
            <p:nvGrpSpPr>
              <p:cNvPr id="14" name="组合 13"/>
              <p:cNvGrpSpPr/>
              <p:nvPr/>
            </p:nvGrpSpPr>
            <p:grpSpPr>
              <a:xfrm rot="16200000">
                <a:off x="3971555" y="-151581"/>
                <a:ext cx="347394" cy="5563001"/>
                <a:chOff x="1861559" y="2468597"/>
                <a:chExt cx="1872217" cy="5563001"/>
              </a:xfrm>
            </p:grpSpPr>
            <p:sp>
              <p:nvSpPr>
                <p:cNvPr id="15" name="圆角矩形 10"/>
                <p:cNvSpPr/>
                <p:nvPr/>
              </p:nvSpPr>
              <p:spPr>
                <a:xfrm>
                  <a:off x="1861559" y="2468597"/>
                  <a:ext cx="1872217" cy="77469"/>
                </a:xfrm>
                <a:prstGeom prst="roundRect">
                  <a:avLst>
                    <a:gd name="adj" fmla="val 50000"/>
                  </a:avLst>
                </a:prstGeom>
                <a:solidFill>
                  <a:srgbClr val="C00000"/>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latin typeface="字体视界-NEW魏碑体" panose="02010601030101010101" pitchFamily="2" charset="-122"/>
                    <a:ea typeface="字体视界-NEW魏碑体" panose="02010601030101010101" pitchFamily="2" charset="-122"/>
                  </a:endParaRPr>
                </a:p>
              </p:txBody>
            </p:sp>
            <p:sp>
              <p:nvSpPr>
                <p:cNvPr id="16" name="圆角矩形 11"/>
                <p:cNvSpPr/>
                <p:nvPr/>
              </p:nvSpPr>
              <p:spPr>
                <a:xfrm>
                  <a:off x="1861575" y="7954129"/>
                  <a:ext cx="1872201" cy="77469"/>
                </a:xfrm>
                <a:prstGeom prst="roundRect">
                  <a:avLst>
                    <a:gd name="adj" fmla="val 50000"/>
                  </a:avLst>
                </a:prstGeom>
                <a:solidFill>
                  <a:srgbClr val="C00000"/>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latin typeface="字体视界-NEW魏碑体" panose="02010601030101010101" pitchFamily="2" charset="-122"/>
                    <a:ea typeface="字体视界-NEW魏碑体" panose="02010601030101010101" pitchFamily="2" charset="-122"/>
                  </a:endParaRPr>
                </a:p>
              </p:txBody>
            </p:sp>
          </p:grpSp>
          <p:sp>
            <p:nvSpPr>
              <p:cNvPr id="17" name="TextBox 20"/>
              <p:cNvSpPr txBox="1"/>
              <p:nvPr/>
            </p:nvSpPr>
            <p:spPr>
              <a:xfrm>
                <a:off x="1615191" y="2410404"/>
                <a:ext cx="625157" cy="449580"/>
              </a:xfrm>
              <a:prstGeom prst="rect">
                <a:avLst/>
              </a:prstGeom>
              <a:solidFill>
                <a:srgbClr val="C00000"/>
              </a:solidFill>
            </p:spPr>
            <p:txBody>
              <a:bodyPr wrap="none" lIns="0" tIns="0" rIns="0" bIns="0" rtlCol="0" anchor="ctr">
                <a:noAutofit/>
              </a:bodyP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6F2EA"/>
                    </a:solidFill>
                    <a:effectLst/>
                    <a:uLnTx/>
                    <a:uFillTx/>
                    <a:latin typeface="字体视界-NEW魏碑体" panose="02010601030101010101" pitchFamily="2" charset="-122"/>
                    <a:ea typeface="字体视界-NEW魏碑体" panose="02010601030101010101" pitchFamily="2" charset="-122"/>
                  </a:rPr>
                  <a:t>06</a:t>
                </a:r>
                <a:endParaRPr kumimoji="0" lang="zh-CN" altLang="en-US" sz="2400" b="1" i="0" u="none" strike="noStrike" kern="0" cap="none" spc="0" normalizeH="0" baseline="0" noProof="0" dirty="0">
                  <a:ln>
                    <a:noFill/>
                  </a:ln>
                  <a:solidFill>
                    <a:srgbClr val="F6F2EA"/>
                  </a:solidFill>
                  <a:effectLst/>
                  <a:uLnTx/>
                  <a:uFillTx/>
                  <a:latin typeface="字体视界-NEW魏碑体" panose="02010601030101010101" pitchFamily="2" charset="-122"/>
                  <a:ea typeface="字体视界-NEW魏碑体" panose="02010601030101010101" pitchFamily="2" charset="-122"/>
                </a:endParaRPr>
              </a:p>
            </p:txBody>
          </p:sp>
        </p:grpSp>
        <p:sp>
          <p:nvSpPr>
            <p:cNvPr id="18" name="文本框 21"/>
            <p:cNvSpPr txBox="1">
              <a:spLocks noChangeArrowheads="1"/>
            </p:cNvSpPr>
            <p:nvPr/>
          </p:nvSpPr>
          <p:spPr bwMode="auto">
            <a:xfrm>
              <a:off x="5905343" y="1645569"/>
              <a:ext cx="474726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buFont typeface="Arial" panose="020B0604020202090204" pitchFamily="34" charset="0"/>
                <a:defRPr>
                  <a:solidFill>
                    <a:schemeClr val="tx1"/>
                  </a:solidFill>
                  <a:latin typeface="Calibri" pitchFamily="34" charset="0"/>
                  <a:ea typeface="宋体" pitchFamily="2" charset="-122"/>
                </a:defRPr>
              </a:lvl6pPr>
              <a:lvl7pPr eaLnBrk="0" fontAlgn="base" hangingPunct="0">
                <a:spcAft>
                  <a:spcPct val="0"/>
                </a:spcAft>
                <a:buFont typeface="Arial" panose="020B0604020202090204" pitchFamily="34" charset="0"/>
                <a:defRPr>
                  <a:solidFill>
                    <a:schemeClr val="tx1"/>
                  </a:solidFill>
                  <a:latin typeface="Calibri" pitchFamily="34" charset="0"/>
                  <a:ea typeface="宋体" pitchFamily="2" charset="-122"/>
                </a:defRPr>
              </a:lvl7pPr>
              <a:lvl8pPr eaLnBrk="0" fontAlgn="base" hangingPunct="0">
                <a:spcAft>
                  <a:spcPct val="0"/>
                </a:spcAft>
                <a:buFont typeface="Arial" panose="020B0604020202090204" pitchFamily="34" charset="0"/>
                <a:defRPr>
                  <a:solidFill>
                    <a:schemeClr val="tx1"/>
                  </a:solidFill>
                  <a:latin typeface="Calibri" pitchFamily="34" charset="0"/>
                  <a:ea typeface="宋体" pitchFamily="2" charset="-122"/>
                </a:defRPr>
              </a:lvl8pPr>
              <a:lvl9pPr eaLnBrk="0" fontAlgn="base" hangingPunct="0">
                <a:spcAft>
                  <a:spcPct val="0"/>
                </a:spcAft>
                <a:buFont typeface="Arial" panose="020B0604020202090204" pitchFamily="34" charset="0"/>
                <a:defRPr>
                  <a:solidFill>
                    <a:schemeClr val="tx1"/>
                  </a:solidFill>
                  <a:latin typeface="Calibri" pitchFamily="34" charset="0"/>
                  <a:ea typeface="宋体" pitchFamily="2" charset="-122"/>
                </a:defRPr>
              </a:lvl9pPr>
            </a:lstStyle>
            <a:p>
              <a:pPr algn="ctr"/>
              <a:r>
                <a:rPr lang="zh-CN" altLang="en-US" sz="2000" b="1" dirty="0">
                  <a:solidFill>
                    <a:srgbClr val="C00000"/>
                  </a:solidFill>
                  <a:latin typeface="黑体" charset="0"/>
                  <a:ea typeface="黑体" charset="0"/>
                </a:rPr>
                <a:t>习近平新时代中国特色社会主义思想主题教育</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barn(inVertical)">
                                      <p:cBhvr>
                                        <p:cTn id="10" dur="500"/>
                                        <p:tgtEl>
                                          <p:spTgt spid="40"/>
                                        </p:tgtEl>
                                      </p:cBhvr>
                                    </p:animEffect>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41"/>
                                        </p:tgtEl>
                                        <p:attrNameLst>
                                          <p:attrName>style.visibility</p:attrName>
                                        </p:attrNameLst>
                                      </p:cBhvr>
                                      <p:to>
                                        <p:strVal val="visible"/>
                                      </p:to>
                                    </p:set>
                                    <p:anim calcmode="lin" valueType="num">
                                      <p:cBhvr additive="base">
                                        <p:cTn id="14" dur="500" fill="hold"/>
                                        <p:tgtEl>
                                          <p:spTgt spid="41"/>
                                        </p:tgtEl>
                                        <p:attrNameLst>
                                          <p:attrName>ppt_x</p:attrName>
                                        </p:attrNameLst>
                                      </p:cBhvr>
                                      <p:tavLst>
                                        <p:tav tm="0">
                                          <p:val>
                                            <p:strVal val="1+#ppt_w/2"/>
                                          </p:val>
                                        </p:tav>
                                        <p:tav tm="100000">
                                          <p:val>
                                            <p:strVal val="#ppt_x"/>
                                          </p:val>
                                        </p:tav>
                                      </p:tavLst>
                                    </p:anim>
                                    <p:anim calcmode="lin" valueType="num">
                                      <p:cBhvr additive="base">
                                        <p:cTn id="15" dur="500" fill="hold"/>
                                        <p:tgtEl>
                                          <p:spTgt spid="41"/>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2"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1+#ppt_w/2"/>
                                          </p:val>
                                        </p:tav>
                                        <p:tav tm="100000">
                                          <p:val>
                                            <p:strVal val="#ppt_x"/>
                                          </p:val>
                                        </p:tav>
                                      </p:tavLst>
                                    </p:anim>
                                    <p:anim calcmode="lin" valueType="num">
                                      <p:cBhvr additive="base">
                                        <p:cTn id="20" dur="500" fill="hold"/>
                                        <p:tgtEl>
                                          <p:spTgt spid="49"/>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2" fill="hold" nodeType="afterEffect">
                                  <p:stCondLst>
                                    <p:cond delay="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fill="hold"/>
                                        <p:tgtEl>
                                          <p:spTgt spid="57"/>
                                        </p:tgtEl>
                                        <p:attrNameLst>
                                          <p:attrName>ppt_x</p:attrName>
                                        </p:attrNameLst>
                                      </p:cBhvr>
                                      <p:tavLst>
                                        <p:tav tm="0">
                                          <p:val>
                                            <p:strVal val="1+#ppt_w/2"/>
                                          </p:val>
                                        </p:tav>
                                        <p:tav tm="100000">
                                          <p:val>
                                            <p:strVal val="#ppt_x"/>
                                          </p:val>
                                        </p:tav>
                                      </p:tavLst>
                                    </p:anim>
                                    <p:anim calcmode="lin" valueType="num">
                                      <p:cBhvr additive="base">
                                        <p:cTn id="25" dur="500" fill="hold"/>
                                        <p:tgtEl>
                                          <p:spTgt spid="57"/>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2" fill="hold" nodeType="afterEffect">
                                  <p:stCondLst>
                                    <p:cond delay="0"/>
                                  </p:stCondLst>
                                  <p:childTnLst>
                                    <p:set>
                                      <p:cBhvr>
                                        <p:cTn id="28" dur="1" fill="hold">
                                          <p:stCondLst>
                                            <p:cond delay="0"/>
                                          </p:stCondLst>
                                        </p:cTn>
                                        <p:tgtEl>
                                          <p:spTgt spid="65"/>
                                        </p:tgtEl>
                                        <p:attrNameLst>
                                          <p:attrName>style.visibility</p:attrName>
                                        </p:attrNameLst>
                                      </p:cBhvr>
                                      <p:to>
                                        <p:strVal val="visible"/>
                                      </p:to>
                                    </p:set>
                                    <p:anim calcmode="lin" valueType="num">
                                      <p:cBhvr additive="base">
                                        <p:cTn id="29" dur="500" fill="hold"/>
                                        <p:tgtEl>
                                          <p:spTgt spid="65"/>
                                        </p:tgtEl>
                                        <p:attrNameLst>
                                          <p:attrName>ppt_x</p:attrName>
                                        </p:attrNameLst>
                                      </p:cBhvr>
                                      <p:tavLst>
                                        <p:tav tm="0">
                                          <p:val>
                                            <p:strVal val="1+#ppt_w/2"/>
                                          </p:val>
                                        </p:tav>
                                        <p:tav tm="100000">
                                          <p:val>
                                            <p:strVal val="#ppt_x"/>
                                          </p:val>
                                        </p:tav>
                                      </p:tavLst>
                                    </p:anim>
                                    <p:anim calcmode="lin" valueType="num">
                                      <p:cBhvr additive="base">
                                        <p:cTn id="30" dur="500" fill="hold"/>
                                        <p:tgtEl>
                                          <p:spTgt spid="65"/>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53" presetClass="entr" presetSubtype="16" fill="hold" nodeType="afterEffect">
                                  <p:stCondLst>
                                    <p:cond delay="0"/>
                                  </p:stCondLst>
                                  <p:childTnLst>
                                    <p:set>
                                      <p:cBhvr>
                                        <p:cTn id="33" dur="1" fill="hold">
                                          <p:stCondLst>
                                            <p:cond delay="0"/>
                                          </p:stCondLst>
                                        </p:cTn>
                                        <p:tgtEl>
                                          <p:spTgt spid="74"/>
                                        </p:tgtEl>
                                        <p:attrNameLst>
                                          <p:attrName>style.visibility</p:attrName>
                                        </p:attrNameLst>
                                      </p:cBhvr>
                                      <p:to>
                                        <p:strVal val="visible"/>
                                      </p:to>
                                    </p:set>
                                    <p:anim calcmode="lin" valueType="num">
                                      <p:cBhvr>
                                        <p:cTn id="34" dur="1000" fill="hold"/>
                                        <p:tgtEl>
                                          <p:spTgt spid="74"/>
                                        </p:tgtEl>
                                        <p:attrNameLst>
                                          <p:attrName>ppt_w</p:attrName>
                                        </p:attrNameLst>
                                      </p:cBhvr>
                                      <p:tavLst>
                                        <p:tav tm="0">
                                          <p:val>
                                            <p:fltVal val="0"/>
                                          </p:val>
                                        </p:tav>
                                        <p:tav tm="100000">
                                          <p:val>
                                            <p:strVal val="#ppt_w"/>
                                          </p:val>
                                        </p:tav>
                                      </p:tavLst>
                                    </p:anim>
                                    <p:anim calcmode="lin" valueType="num">
                                      <p:cBhvr>
                                        <p:cTn id="35" dur="1000" fill="hold"/>
                                        <p:tgtEl>
                                          <p:spTgt spid="74"/>
                                        </p:tgtEl>
                                        <p:attrNameLst>
                                          <p:attrName>ppt_h</p:attrName>
                                        </p:attrNameLst>
                                      </p:cBhvr>
                                      <p:tavLst>
                                        <p:tav tm="0">
                                          <p:val>
                                            <p:fltVal val="0"/>
                                          </p:val>
                                        </p:tav>
                                        <p:tav tm="100000">
                                          <p:val>
                                            <p:strVal val="#ppt_h"/>
                                          </p:val>
                                        </p:tav>
                                      </p:tavLst>
                                    </p:anim>
                                    <p:animEffect transition="in" filter="fade">
                                      <p:cBhvr>
                                        <p:cTn id="36" dur="1000"/>
                                        <p:tgtEl>
                                          <p:spTgt spid="74"/>
                                        </p:tgtEl>
                                      </p:cBhvr>
                                    </p:animEffect>
                                  </p:childTnLst>
                                </p:cTn>
                              </p:par>
                              <p:par>
                                <p:cTn id="37" presetID="35" presetClass="path" presetSubtype="0" accel="50000" decel="50000" fill="hold" nodeType="withEffect">
                                  <p:stCondLst>
                                    <p:cond delay="0"/>
                                  </p:stCondLst>
                                  <p:childTnLst>
                                    <p:animMotion origin="layout" path="M 3.54167E-6 -2.59259E-6 L 0.31575 -2.59259E-6 " pathEditMode="relative" rAng="0" ptsTypes="AA">
                                      <p:cBhvr>
                                        <p:cTn id="38" dur="2000" spd="-100000" fill="hold"/>
                                        <p:tgtEl>
                                          <p:spTgt spid="74"/>
                                        </p:tgtEl>
                                        <p:attrNameLst>
                                          <p:attrName>ppt_x</p:attrName>
                                          <p:attrName>ppt_y</p:attrName>
                                        </p:attrNameLst>
                                      </p:cBhvr>
                                      <p:rCtr x="15781" y="0"/>
                                    </p:animMotion>
                                  </p:childTnLst>
                                </p:cTn>
                              </p:par>
                            </p:childTnLst>
                          </p:cTn>
                        </p:par>
                        <p:par>
                          <p:cTn id="39" fill="hold">
                            <p:stCondLst>
                              <p:cond delay="3500"/>
                            </p:stCondLst>
                            <p:childTnLst>
                              <p:par>
                                <p:cTn id="40" presetID="2" presetClass="entr" presetSubtype="2" fill="hold" nodeType="after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500" fill="hold"/>
                                        <p:tgtEl>
                                          <p:spTgt spid="2"/>
                                        </p:tgtEl>
                                        <p:attrNameLst>
                                          <p:attrName>ppt_x</p:attrName>
                                        </p:attrNameLst>
                                      </p:cBhvr>
                                      <p:tavLst>
                                        <p:tav tm="0">
                                          <p:val>
                                            <p:strVal val="1+#ppt_w/2"/>
                                          </p:val>
                                        </p:tav>
                                        <p:tav tm="100000">
                                          <p:val>
                                            <p:strVal val="#ppt_x"/>
                                          </p:val>
                                        </p:tav>
                                      </p:tavLst>
                                    </p:anim>
                                    <p:anim calcmode="lin" valueType="num">
                                      <p:cBhvr additive="base">
                                        <p:cTn id="43" dur="500" fill="hold"/>
                                        <p:tgtEl>
                                          <p:spTgt spid="2"/>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1+#ppt_w/2"/>
                                          </p:val>
                                        </p:tav>
                                        <p:tav tm="100000">
                                          <p:val>
                                            <p:strVal val="#ppt_x"/>
                                          </p:val>
                                        </p:tav>
                                      </p:tavLst>
                                    </p:anim>
                                    <p:anim calcmode="lin" valueType="num">
                                      <p:cBhvr additive="base">
                                        <p:cTn id="4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287" y="353095"/>
            <a:ext cx="5262188" cy="460375"/>
          </a:xfrm>
          <a:prstGeom prst="rect">
            <a:avLst/>
          </a:prstGeom>
        </p:spPr>
        <p:txBody>
          <a:bodyPr wrap="square">
            <a:spAutoFit/>
          </a:bodyPr>
          <a:lstStyle/>
          <a:p>
            <a:r>
              <a:rPr lang="zh-CN" altLang="en-US" sz="2400" b="1" dirty="0">
                <a:solidFill>
                  <a:srgbClr val="C00000"/>
                </a:solidFill>
                <a:latin typeface="字体视界-NEW魏碑体" panose="02010601030101010101" pitchFamily="2" charset="-122"/>
                <a:ea typeface="字体视界-NEW魏碑体" panose="02010601030101010101" pitchFamily="2" charset="-122"/>
                <a:sym typeface="+mn-ea"/>
              </a:rPr>
              <a:t>“两学一做”学习教育</a:t>
            </a:r>
            <a:endParaRPr lang="zh-CN" altLang="en-US" sz="2400" b="1" dirty="0">
              <a:solidFill>
                <a:srgbClr val="C00000"/>
              </a:solidFill>
              <a:latin typeface="字体视界-NEW魏碑体" panose="02010601030101010101" pitchFamily="2" charset="-122"/>
              <a:ea typeface="字体视界-NEW魏碑体" panose="02010601030101010101" pitchFamily="2" charset="-122"/>
            </a:endParaRP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335915" y="1551940"/>
            <a:ext cx="11521440" cy="5032375"/>
          </a:xfrm>
          <a:prstGeom prst="rect">
            <a:avLst/>
          </a:prstGeom>
          <a:noFill/>
          <a:ln w="28575" cap="flat" cmpd="sng" algn="ctr">
            <a:solidFill>
              <a:srgbClr val="C00000"/>
            </a:solidFill>
            <a:prstDash val="sysDot"/>
          </a:ln>
          <a:effectLst/>
        </p:spPr>
        <p:txBody>
          <a:bodyPr rtlCol="0" anchor="ctr"/>
          <a:lstStyle/>
          <a:p>
            <a:pPr algn="ctr" fontAlgn="base">
              <a:spcBef>
                <a:spcPct val="0"/>
              </a:spcBef>
              <a:spcAft>
                <a:spcPct val="0"/>
              </a:spcAft>
              <a:buFont typeface="Arial" panose="020B0604020202090204" pitchFamily="34" charset="0"/>
              <a:buNone/>
              <a:defRPr/>
            </a:pPr>
            <a:endParaRPr lang="zh-CN" altLang="en-US" sz="1350" kern="0">
              <a:solidFill>
                <a:srgbClr val="535258"/>
              </a:solidFill>
              <a:latin typeface="Arial" panose="020B0604020202090204"/>
              <a:ea typeface="微软雅黑" panose="020F0502020204030204"/>
            </a:endParaRPr>
          </a:p>
        </p:txBody>
      </p:sp>
      <p:sp>
        <p:nvSpPr>
          <p:cNvPr id="7" name="矩形 24"/>
          <p:cNvSpPr>
            <a:spLocks noChangeArrowheads="1"/>
          </p:cNvSpPr>
          <p:nvPr/>
        </p:nvSpPr>
        <p:spPr bwMode="auto">
          <a:xfrm>
            <a:off x="443230" y="1595755"/>
            <a:ext cx="11306175"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285750" indent="-285750" algn="just" defTabSz="1219200" eaLnBrk="1" hangingPunct="1">
              <a:lnSpc>
                <a:spcPct val="150000"/>
              </a:lnSpc>
              <a:buFont typeface="Wingdings" panose="05000000000000000000" charset="0"/>
              <a:buChar char=""/>
            </a:pPr>
            <a:r>
              <a:rPr lang="zh-CN" sz="1600" b="1" dirty="0">
                <a:solidFill>
                  <a:srgbClr val="000000"/>
                </a:solidFill>
                <a:latin typeface="黑体" charset="0"/>
                <a:ea typeface="黑体" charset="0"/>
                <a:cs typeface="黑体" charset="0"/>
                <a:sym typeface="+mn-ea"/>
              </a:rPr>
              <a:t>1．围绕专题学习讨论。</a:t>
            </a:r>
            <a:r>
              <a:rPr lang="zh-CN" sz="1600" dirty="0">
                <a:solidFill>
                  <a:srgbClr val="000000"/>
                </a:solidFill>
                <a:latin typeface="黑体" charset="0"/>
                <a:ea typeface="黑体" charset="0"/>
                <a:cs typeface="黑体" charset="0"/>
                <a:sym typeface="+mn-ea"/>
              </a:rPr>
              <a:t>把个人自学与集中学习结合起来，明确自学要求，引导党员搞好自学。按照“三会一课”制度，党小组要定期组织党员集中学习；不设党小组的，以党支部为单位集中学习。</a:t>
            </a:r>
          </a:p>
          <a:p>
            <a:pPr marL="285750" indent="-285750" algn="just" defTabSz="1219200" eaLnBrk="1" hangingPunct="1">
              <a:lnSpc>
                <a:spcPct val="150000"/>
              </a:lnSpc>
              <a:buFont typeface="Wingdings" panose="05000000000000000000" charset="0"/>
              <a:buChar char=""/>
            </a:pPr>
            <a:r>
              <a:rPr lang="zh-CN" sz="1600" b="1" dirty="0">
                <a:solidFill>
                  <a:srgbClr val="000000"/>
                </a:solidFill>
                <a:latin typeface="黑体" charset="0"/>
                <a:ea typeface="黑体" charset="0"/>
                <a:cs typeface="黑体" charset="0"/>
                <a:sym typeface="+mn-ea"/>
              </a:rPr>
              <a:t>2．创新方式讲党课。</a:t>
            </a:r>
            <a:r>
              <a:rPr lang="zh-CN" sz="1600" dirty="0">
                <a:solidFill>
                  <a:srgbClr val="000000"/>
                </a:solidFill>
                <a:latin typeface="黑体" charset="0"/>
                <a:ea typeface="黑体" charset="0"/>
                <a:cs typeface="黑体" charset="0"/>
                <a:sym typeface="+mn-ea"/>
              </a:rPr>
              <a:t>讲党课一般在党支部范围内进行。党支部要结合专题学习讨论，对党课内容、时间和方式等作出安排。</a:t>
            </a:r>
          </a:p>
          <a:p>
            <a:pPr marL="285750" indent="-285750" algn="just" defTabSz="1219200" eaLnBrk="1" hangingPunct="1">
              <a:lnSpc>
                <a:spcPct val="150000"/>
              </a:lnSpc>
              <a:buFont typeface="Wingdings" panose="05000000000000000000" charset="0"/>
              <a:buChar char=""/>
            </a:pPr>
            <a:r>
              <a:rPr lang="zh-CN" sz="1600" b="1" dirty="0">
                <a:solidFill>
                  <a:srgbClr val="000000"/>
                </a:solidFill>
                <a:latin typeface="黑体" charset="0"/>
                <a:ea typeface="黑体" charset="0"/>
                <a:cs typeface="黑体" charset="0"/>
                <a:sym typeface="+mn-ea"/>
              </a:rPr>
              <a:t>3．召开党支部专题组织生活会。</a:t>
            </a:r>
            <a:r>
              <a:rPr lang="zh-CN" sz="1600" dirty="0">
                <a:solidFill>
                  <a:srgbClr val="000000"/>
                </a:solidFill>
                <a:latin typeface="黑体" charset="0"/>
                <a:ea typeface="黑体" charset="0"/>
                <a:cs typeface="黑体" charset="0"/>
                <a:sym typeface="+mn-ea"/>
              </a:rPr>
              <a:t>年底前，党支部召开专题组织生活会。支部班子及其成员对照职能职责，进行党性分析，查摆在思想、组织、作风、纪律等方面存在的问题。</a:t>
            </a:r>
          </a:p>
          <a:p>
            <a:pPr marL="285750" indent="-285750" algn="just" defTabSz="1219200" eaLnBrk="1" hangingPunct="1">
              <a:lnSpc>
                <a:spcPct val="150000"/>
              </a:lnSpc>
              <a:buFont typeface="Wingdings" panose="05000000000000000000" charset="0"/>
              <a:buChar char=""/>
            </a:pPr>
            <a:r>
              <a:rPr lang="zh-CN" sz="1600" b="1" dirty="0">
                <a:solidFill>
                  <a:srgbClr val="000000"/>
                </a:solidFill>
                <a:latin typeface="黑体" charset="0"/>
                <a:ea typeface="黑体" charset="0"/>
                <a:cs typeface="黑体" charset="0"/>
                <a:sym typeface="+mn-ea"/>
              </a:rPr>
              <a:t>4．开展民主评议党员。</a:t>
            </a:r>
            <a:r>
              <a:rPr lang="zh-CN" sz="1600" dirty="0">
                <a:solidFill>
                  <a:srgbClr val="000000"/>
                </a:solidFill>
                <a:latin typeface="黑体" charset="0"/>
                <a:ea typeface="黑体" charset="0"/>
                <a:cs typeface="黑体" charset="0"/>
                <a:sym typeface="+mn-ea"/>
              </a:rPr>
              <a:t>以党支部为单位召开全体党员会议，组织党员开展民主评议。对照党员标准，按照个人自评、党员互评、民主测评、组织评定的程序，对党员进行评议。</a:t>
            </a:r>
          </a:p>
          <a:p>
            <a:pPr marL="285750" indent="-285750" algn="just" defTabSz="1219200" eaLnBrk="1" hangingPunct="1">
              <a:lnSpc>
                <a:spcPct val="150000"/>
              </a:lnSpc>
              <a:buFont typeface="Wingdings" panose="05000000000000000000" charset="0"/>
              <a:buChar char=""/>
            </a:pPr>
            <a:r>
              <a:rPr lang="zh-CN" sz="1600" b="1">
                <a:solidFill>
                  <a:srgbClr val="000000"/>
                </a:solidFill>
                <a:latin typeface="黑体" charset="0"/>
                <a:ea typeface="黑体" charset="0"/>
                <a:cs typeface="黑体" charset="0"/>
                <a:sym typeface="+mn-ea"/>
              </a:rPr>
              <a:t>5．立足岗位作贡献。</a:t>
            </a:r>
            <a:r>
              <a:rPr lang="zh-CN" sz="1600">
                <a:solidFill>
                  <a:srgbClr val="000000"/>
                </a:solidFill>
                <a:latin typeface="黑体" charset="0"/>
                <a:ea typeface="黑体" charset="0"/>
                <a:cs typeface="黑体" charset="0"/>
                <a:sym typeface="+mn-ea"/>
              </a:rPr>
              <a:t>针对不同群体党员实际情况，提出党员发挥作用的具体要求，教育引导党员在任何岗位、任何地方、任何时候、任何情况下都铭记党员身份，积极为党工作。</a:t>
            </a:r>
          </a:p>
          <a:p>
            <a:pPr marL="285750" indent="-285750" algn="just" defTabSz="1219200" eaLnBrk="1" hangingPunct="1">
              <a:lnSpc>
                <a:spcPct val="150000"/>
              </a:lnSpc>
              <a:buFont typeface="Wingdings" panose="05000000000000000000" charset="0"/>
              <a:buChar char=""/>
            </a:pPr>
            <a:r>
              <a:rPr sz="1600" b="1" dirty="0">
                <a:latin typeface="黑体" charset="0"/>
                <a:ea typeface="黑体" charset="0"/>
                <a:cs typeface="黑体" charset="0"/>
              </a:rPr>
              <a:t>6．领导机关领导干部作表率。</a:t>
            </a:r>
            <a:r>
              <a:rPr sz="1600" dirty="0">
                <a:latin typeface="黑体" charset="0"/>
                <a:ea typeface="黑体" charset="0"/>
                <a:cs typeface="黑体" charset="0"/>
              </a:rPr>
              <a:t>党员领导干部要在“两学一做”学习教育中走在前面、深学一层，严格执行双重组织生活制度，以普通党员身份参加所在支部的组织生活，与党员一起学习讨论、一起查摆解决问题、一起接受教育、一起参加党员民主评议。</a:t>
            </a:r>
          </a:p>
        </p:txBody>
      </p:sp>
      <p:sp>
        <p:nvSpPr>
          <p:cNvPr id="8" name="矩形 7"/>
          <p:cNvSpPr/>
          <p:nvPr/>
        </p:nvSpPr>
        <p:spPr>
          <a:xfrm>
            <a:off x="356235" y="814705"/>
            <a:ext cx="1803400" cy="737235"/>
          </a:xfrm>
          <a:prstGeom prst="rect">
            <a:avLst/>
          </a:prstGeom>
          <a:ln>
            <a:noFill/>
          </a:ln>
        </p:spPr>
        <p:txBody>
          <a:bodyPr wrap="square">
            <a:spAutoFit/>
          </a:bodyPr>
          <a:lstStyle/>
          <a:p>
            <a:pPr algn="ctr">
              <a:lnSpc>
                <a:spcPct val="150000"/>
              </a:lnSpc>
              <a:spcAft>
                <a:spcPts val="300"/>
              </a:spcAft>
            </a:pPr>
            <a:r>
              <a:rPr lang="zh-CN" altLang="en-US" sz="2800" b="1" dirty="0">
                <a:solidFill>
                  <a:srgbClr val="C00000"/>
                </a:solidFill>
                <a:latin typeface="微软雅黑" panose="020B0503020204020204" pitchFamily="34" charset="-122"/>
                <a:ea typeface="微软雅黑" panose="020B0503020204020204" pitchFamily="34" charset="-122"/>
              </a:rPr>
              <a:t>主要措施</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35" presetClass="path" presetSubtype="0" accel="50000" decel="50000" fill="hold" nodeType="withEffect">
                                  <p:stCondLst>
                                    <p:cond delay="0"/>
                                  </p:stCondLst>
                                  <p:childTnLst>
                                    <p:animMotion origin="layout" path="M -6.25E-7 -3.7037E-6 L 0.18997 -3.7037E-6 " pathEditMode="relative" rAng="0" ptsTypes="AA">
                                      <p:cBhvr>
                                        <p:cTn id="11" dur="1000" spd="-100000" fill="hold"/>
                                        <p:tgtEl>
                                          <p:spTgt spid="25"/>
                                        </p:tgtEl>
                                        <p:attrNameLst>
                                          <p:attrName>ppt_x</p:attrName>
                                          <p:attrName>ppt_y</p:attrName>
                                        </p:attrNameLst>
                                      </p:cBhvr>
                                      <p:rCtr x="9492" y="0"/>
                                    </p:animMotion>
                                  </p:childTnLst>
                                </p:cTn>
                              </p:par>
                              <p:par>
                                <p:cTn id="12" presetID="53" presetClass="entr" presetSubtype="16"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nodeType="withEffect">
                                  <p:stCondLst>
                                    <p:cond delay="0"/>
                                  </p:stCondLst>
                                  <p:childTnLst>
                                    <p:animMotion origin="layout" path="M 0 -3.7037E-6 L -0.41185 -3.7037E-6 " pathEditMode="relative" rAng="0" ptsTypes="AA">
                                      <p:cBhvr>
                                        <p:cTn id="18" dur="1000" spd="-100000" fill="hold"/>
                                        <p:tgtEl>
                                          <p:spTgt spid="26"/>
                                        </p:tgtEl>
                                        <p:attrNameLst>
                                          <p:attrName>ppt_x</p:attrName>
                                          <p:attrName>ppt_y</p:attrName>
                                        </p:attrNameLst>
                                      </p:cBhvr>
                                      <p:rCtr x="-20599"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50" fill="hold"/>
                                        <p:tgtEl>
                                          <p:spTgt spid="28"/>
                                        </p:tgtEl>
                                        <p:attrNameLst>
                                          <p:attrName>ppt_w</p:attrName>
                                        </p:attrNameLst>
                                      </p:cBhvr>
                                      <p:tavLst>
                                        <p:tav tm="0">
                                          <p:val>
                                            <p:fltVal val="0"/>
                                          </p:val>
                                        </p:tav>
                                        <p:tav tm="100000">
                                          <p:val>
                                            <p:strVal val="#ppt_w"/>
                                          </p:val>
                                        </p:tav>
                                      </p:tavLst>
                                    </p:anim>
                                    <p:anim calcmode="lin" valueType="num">
                                      <p:cBhvr>
                                        <p:cTn id="23" dur="250" fill="hold"/>
                                        <p:tgtEl>
                                          <p:spTgt spid="28"/>
                                        </p:tgtEl>
                                        <p:attrNameLst>
                                          <p:attrName>ppt_h</p:attrName>
                                        </p:attrNameLst>
                                      </p:cBhvr>
                                      <p:tavLst>
                                        <p:tav tm="0">
                                          <p:val>
                                            <p:fltVal val="0"/>
                                          </p:val>
                                        </p:tav>
                                        <p:tav tm="100000">
                                          <p:val>
                                            <p:strVal val="#ppt_h"/>
                                          </p:val>
                                        </p:tav>
                                      </p:tavLst>
                                    </p:anim>
                                    <p:animEffect transition="in" filter="fade">
                                      <p:cBhvr>
                                        <p:cTn id="24" dur="250"/>
                                        <p:tgtEl>
                                          <p:spTgt spid="28"/>
                                        </p:tgtEl>
                                      </p:cBhvr>
                                    </p:animEffect>
                                  </p:childTnLst>
                                </p:cTn>
                              </p:par>
                              <p:par>
                                <p:cTn id="25" presetID="6" presetClass="emph" presetSubtype="0" decel="100000" fill="hold" grpId="1" nodeType="withEffect">
                                  <p:stCondLst>
                                    <p:cond delay="200"/>
                                  </p:stCondLst>
                                  <p:childTnLst>
                                    <p:animScale>
                                      <p:cBhvr>
                                        <p:cTn id="26" dur="250" fill="hold"/>
                                        <p:tgtEl>
                                          <p:spTgt spid="28"/>
                                        </p:tgtEl>
                                      </p:cBhvr>
                                      <p:by x="120000" y="120000"/>
                                    </p:animScale>
                                  </p:childTnLst>
                                </p:cTn>
                              </p:par>
                              <p:par>
                                <p:cTn id="27" presetID="6" presetClass="emph" presetSubtype="0" decel="100000" fill="hold" grpId="2" nodeType="withEffect">
                                  <p:stCondLst>
                                    <p:cond delay="400"/>
                                  </p:stCondLst>
                                  <p:childTnLst>
                                    <p:animScale>
                                      <p:cBhvr>
                                        <p:cTn id="28" dur="250" fill="hold"/>
                                        <p:tgtEl>
                                          <p:spTgt spid="28"/>
                                        </p:tgtEl>
                                      </p:cBhvr>
                                      <p:by x="83000" y="83000"/>
                                    </p:animScale>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35" presetClass="path" presetSubtype="0" accel="50000" decel="50000" fill="hold" grpId="1" nodeType="withEffect">
                                  <p:stCondLst>
                                    <p:cond delay="0"/>
                                  </p:stCondLst>
                                  <p:childTnLst>
                                    <p:animMotion origin="layout" path="M -4.375E-6 -3.7037E-6 L -0.30273 -3.7037E-6 " pathEditMode="relative" rAng="0" ptsTypes="AA">
                                      <p:cBhvr>
                                        <p:cTn id="36" dur="1000" spd="-100000" fill="hold"/>
                                        <p:tgtEl>
                                          <p:spTgt spid="27"/>
                                        </p:tgtEl>
                                        <p:attrNameLst>
                                          <p:attrName>ppt_x</p:attrName>
                                          <p:attrName>ppt_y</p:attrName>
                                        </p:attrNameLst>
                                      </p:cBhvr>
                                      <p:rCtr x="-15143" y="0"/>
                                    </p:animMotion>
                                  </p:childTnLst>
                                </p:cTn>
                              </p:par>
                            </p:childTnLst>
                          </p:cTn>
                        </p:par>
                        <p:par>
                          <p:cTn id="37" fill="hold">
                            <p:stCondLst>
                              <p:cond delay="1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3300"/>
                            </p:stCondLst>
                            <p:childTnLst>
                              <p:par>
                                <p:cTn id="46" presetID="21"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heel(1)">
                                      <p:cBhvr>
                                        <p:cTn id="48" dur="1000"/>
                                        <p:tgtEl>
                                          <p:spTgt spid="6"/>
                                        </p:tgtEl>
                                      </p:cBhvr>
                                    </p:animEffect>
                                  </p:childTnLst>
                                </p:cTn>
                              </p:par>
                            </p:childTnLst>
                          </p:cTn>
                        </p:par>
                        <p:par>
                          <p:cTn id="49" fill="hold">
                            <p:stCondLst>
                              <p:cond delay="4300"/>
                            </p:stCondLst>
                            <p:childTnLst>
                              <p:par>
                                <p:cTn id="50" presetID="12" presetClass="entr" presetSubtype="1"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ppt_y</p:attrName>
                                        </p:attrNameLst>
                                      </p:cBhvr>
                                      <p:tavLst>
                                        <p:tav tm="0">
                                          <p:val>
                                            <p:strVal val="#ppt_y-#ppt_h*1.125000"/>
                                          </p:val>
                                        </p:tav>
                                        <p:tav tm="100000">
                                          <p:val>
                                            <p:strVal val="#ppt_y"/>
                                          </p:val>
                                        </p:tav>
                                      </p:tavLst>
                                    </p:anim>
                                    <p:animEffect transition="in" filter="wipe(down)">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bldLvl="0" animBg="1"/>
      <p:bldP spid="28" grpId="1" bldLvl="0" animBg="1"/>
      <p:bldP spid="28" grpId="2" bldLvl="0" animBg="1"/>
      <p:bldP spid="6" grpId="0" bldLvl="0" animBg="1"/>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287" y="353095"/>
            <a:ext cx="5262188" cy="460375"/>
          </a:xfrm>
          <a:prstGeom prst="rect">
            <a:avLst/>
          </a:prstGeom>
        </p:spPr>
        <p:txBody>
          <a:bodyPr wrap="square">
            <a:spAutoFit/>
          </a:bodyPr>
          <a:lstStyle/>
          <a:p>
            <a:r>
              <a:rPr lang="zh-CN" altLang="en-US" sz="2400" b="1" dirty="0">
                <a:solidFill>
                  <a:srgbClr val="C00000"/>
                </a:solidFill>
                <a:latin typeface="字体视界-NEW魏碑体" panose="02010601030101010101" pitchFamily="2" charset="-122"/>
                <a:ea typeface="字体视界-NEW魏碑体" panose="02010601030101010101" pitchFamily="2" charset="-122"/>
                <a:sym typeface="+mn-ea"/>
              </a:rPr>
              <a:t>“两学一做”学习教育</a:t>
            </a:r>
            <a:endParaRPr lang="zh-CN" altLang="en-US" sz="2400" b="1" dirty="0">
              <a:solidFill>
                <a:srgbClr val="C00000"/>
              </a:solidFill>
              <a:latin typeface="字体视界-NEW魏碑体" panose="02010601030101010101" pitchFamily="2" charset="-122"/>
              <a:ea typeface="字体视界-NEW魏碑体" panose="02010601030101010101" pitchFamily="2" charset="-122"/>
            </a:endParaRP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422910" y="2090420"/>
            <a:ext cx="4404995" cy="3769360"/>
          </a:xfrm>
          <a:prstGeom prst="rect">
            <a:avLst/>
          </a:prstGeom>
          <a:noFill/>
          <a:ln w="28575" cap="flat" cmpd="sng" algn="ctr">
            <a:solidFill>
              <a:srgbClr val="C00000"/>
            </a:solidFill>
            <a:prstDash val="sysDot"/>
          </a:ln>
          <a:effectLst/>
        </p:spPr>
        <p:txBody>
          <a:bodyPr rtlCol="0" anchor="ctr"/>
          <a:lstStyle/>
          <a:p>
            <a:pPr algn="ctr" fontAlgn="base">
              <a:spcBef>
                <a:spcPct val="0"/>
              </a:spcBef>
              <a:spcAft>
                <a:spcPct val="0"/>
              </a:spcAft>
              <a:buFont typeface="Arial" panose="020B0604020202090204" pitchFamily="34" charset="0"/>
              <a:buNone/>
              <a:defRPr/>
            </a:pPr>
            <a:endParaRPr lang="zh-CN" altLang="en-US" sz="1350" kern="0">
              <a:solidFill>
                <a:srgbClr val="535258"/>
              </a:solidFill>
              <a:latin typeface="Arial" panose="020B0604020202090204"/>
              <a:ea typeface="微软雅黑" panose="020F0502020204030204"/>
            </a:endParaRPr>
          </a:p>
        </p:txBody>
      </p:sp>
      <p:sp>
        <p:nvSpPr>
          <p:cNvPr id="7" name="矩形 24"/>
          <p:cNvSpPr>
            <a:spLocks noChangeArrowheads="1"/>
          </p:cNvSpPr>
          <p:nvPr/>
        </p:nvSpPr>
        <p:spPr bwMode="auto">
          <a:xfrm>
            <a:off x="635000" y="2272030"/>
            <a:ext cx="3980815" cy="341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indent="457200" algn="just" defTabSz="1219200" eaLnBrk="1" fontAlgn="auto" hangingPunct="1">
              <a:lnSpc>
                <a:spcPct val="150000"/>
              </a:lnSpc>
              <a:buFont typeface="Arial" panose="020B0604020202090204" pitchFamily="34" charset="0"/>
              <a:buNone/>
              <a:extLst>
                <a:ext uri="{35155182-B16C-46BC-9424-99874614C6A1}">
                  <wpsdc:indentchars xmlns="" xmlns:wpsdc="http://www.wps.cn/officeDocument/2017/drawingmlCustomData" val="200" checksum="59296752"/>
                </a:ext>
              </a:extLst>
            </a:pPr>
            <a:r>
              <a:rPr lang="zh-CN" b="1">
                <a:solidFill>
                  <a:srgbClr val="FF0000"/>
                </a:solidFill>
                <a:latin typeface="黑体" charset="0"/>
                <a:ea typeface="黑体" charset="0"/>
                <a:cs typeface="黑体" charset="0"/>
              </a:rPr>
              <a:t>广大党员、干部对照党章党规严明规矩、树立规范、明确标准，切实把合格的标尺立起来，把做人做事的底线划出来，把党员的先锋形象树起来。</a:t>
            </a:r>
            <a:r>
              <a:rPr lang="zh-CN">
                <a:solidFill>
                  <a:srgbClr val="000000"/>
                </a:solidFill>
                <a:latin typeface="黑体" charset="0"/>
                <a:ea typeface="黑体" charset="0"/>
                <a:cs typeface="黑体" charset="0"/>
              </a:rPr>
              <a:t>实践证明，“两学一做”学习教育是推进思想建党、组织建党、制度治党的有力抓手，是全面从严治党的基础性工程，要坚持不懈抓下去。</a:t>
            </a:r>
          </a:p>
        </p:txBody>
      </p:sp>
      <p:sp>
        <p:nvSpPr>
          <p:cNvPr id="8" name="矩形 7"/>
          <p:cNvSpPr/>
          <p:nvPr/>
        </p:nvSpPr>
        <p:spPr>
          <a:xfrm>
            <a:off x="288290" y="1137285"/>
            <a:ext cx="1803400" cy="737235"/>
          </a:xfrm>
          <a:prstGeom prst="rect">
            <a:avLst/>
          </a:prstGeom>
          <a:ln>
            <a:noFill/>
          </a:ln>
        </p:spPr>
        <p:txBody>
          <a:bodyPr wrap="square">
            <a:spAutoFit/>
          </a:bodyPr>
          <a:lstStyle/>
          <a:p>
            <a:pPr algn="ctr">
              <a:lnSpc>
                <a:spcPct val="150000"/>
              </a:lnSpc>
              <a:spcAft>
                <a:spcPts val="300"/>
              </a:spcAft>
            </a:pPr>
            <a:r>
              <a:rPr sz="2800" b="1" dirty="0">
                <a:solidFill>
                  <a:srgbClr val="C00000"/>
                </a:solidFill>
                <a:latin typeface="微软雅黑" panose="020B0503020204020204" pitchFamily="34" charset="-122"/>
                <a:ea typeface="微软雅黑" panose="020B0503020204020204" pitchFamily="34" charset="-122"/>
                <a:sym typeface="+mn-ea"/>
              </a:rPr>
              <a:t>活动成效</a:t>
            </a:r>
            <a:endParaRPr lang="zh-CN" altLang="en-US" sz="2800" b="1" dirty="0">
              <a:solidFill>
                <a:srgbClr val="C00000"/>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4">
            <a:clrChange>
              <a:clrFrom>
                <a:srgbClr val="EEEDEB">
                  <a:alpha val="100000"/>
                </a:srgbClr>
              </a:clrFrom>
              <a:clrTo>
                <a:srgbClr val="EEEDEB">
                  <a:alpha val="100000"/>
                  <a:alpha val="0"/>
                </a:srgbClr>
              </a:clrTo>
            </a:clrChange>
          </a:blip>
          <a:srcRect t="5249"/>
          <a:stretch>
            <a:fillRect/>
          </a:stretch>
        </p:blipFill>
        <p:spPr>
          <a:xfrm>
            <a:off x="5695950" y="1752600"/>
            <a:ext cx="6170930" cy="1855470"/>
          </a:xfrm>
          <a:prstGeom prst="rect">
            <a:avLst/>
          </a:prstGeom>
        </p:spPr>
      </p:pic>
      <p:pic>
        <p:nvPicPr>
          <p:cNvPr id="4" name="图片 3"/>
          <p:cNvPicPr>
            <a:picLocks noChangeAspect="1"/>
          </p:cNvPicPr>
          <p:nvPr/>
        </p:nvPicPr>
        <p:blipFill>
          <a:blip r:embed="rId5">
            <a:clrChange>
              <a:clrFrom>
                <a:srgbClr val="EEEDEB">
                  <a:alpha val="100000"/>
                </a:srgbClr>
              </a:clrFrom>
              <a:clrTo>
                <a:srgbClr val="EEEDEB">
                  <a:alpha val="100000"/>
                  <a:alpha val="0"/>
                </a:srgbClr>
              </a:clrTo>
            </a:clrChange>
          </a:blip>
          <a:stretch>
            <a:fillRect/>
          </a:stretch>
        </p:blipFill>
        <p:spPr>
          <a:xfrm>
            <a:off x="5629275" y="3769360"/>
            <a:ext cx="6237605" cy="258826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35" presetClass="path" presetSubtype="0" accel="50000" decel="50000" fill="hold" nodeType="withEffect">
                                  <p:stCondLst>
                                    <p:cond delay="0"/>
                                  </p:stCondLst>
                                  <p:childTnLst>
                                    <p:animMotion origin="layout" path="M -6.25E-7 -3.7037E-6 L 0.18997 -3.7037E-6 " pathEditMode="relative" rAng="0" ptsTypes="AA">
                                      <p:cBhvr>
                                        <p:cTn id="11" dur="1000" spd="-100000" fill="hold"/>
                                        <p:tgtEl>
                                          <p:spTgt spid="25"/>
                                        </p:tgtEl>
                                        <p:attrNameLst>
                                          <p:attrName>ppt_x</p:attrName>
                                          <p:attrName>ppt_y</p:attrName>
                                        </p:attrNameLst>
                                      </p:cBhvr>
                                      <p:rCtr x="9492" y="0"/>
                                    </p:animMotion>
                                  </p:childTnLst>
                                </p:cTn>
                              </p:par>
                              <p:par>
                                <p:cTn id="12" presetID="53" presetClass="entr" presetSubtype="16"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nodeType="withEffect">
                                  <p:stCondLst>
                                    <p:cond delay="0"/>
                                  </p:stCondLst>
                                  <p:childTnLst>
                                    <p:animMotion origin="layout" path="M 0 -3.7037E-6 L -0.41185 -3.7037E-6 " pathEditMode="relative" rAng="0" ptsTypes="AA">
                                      <p:cBhvr>
                                        <p:cTn id="18" dur="1000" spd="-100000" fill="hold"/>
                                        <p:tgtEl>
                                          <p:spTgt spid="26"/>
                                        </p:tgtEl>
                                        <p:attrNameLst>
                                          <p:attrName>ppt_x</p:attrName>
                                          <p:attrName>ppt_y</p:attrName>
                                        </p:attrNameLst>
                                      </p:cBhvr>
                                      <p:rCtr x="-20599"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50" fill="hold"/>
                                        <p:tgtEl>
                                          <p:spTgt spid="28"/>
                                        </p:tgtEl>
                                        <p:attrNameLst>
                                          <p:attrName>ppt_w</p:attrName>
                                        </p:attrNameLst>
                                      </p:cBhvr>
                                      <p:tavLst>
                                        <p:tav tm="0">
                                          <p:val>
                                            <p:fltVal val="0"/>
                                          </p:val>
                                        </p:tav>
                                        <p:tav tm="100000">
                                          <p:val>
                                            <p:strVal val="#ppt_w"/>
                                          </p:val>
                                        </p:tav>
                                      </p:tavLst>
                                    </p:anim>
                                    <p:anim calcmode="lin" valueType="num">
                                      <p:cBhvr>
                                        <p:cTn id="23" dur="250" fill="hold"/>
                                        <p:tgtEl>
                                          <p:spTgt spid="28"/>
                                        </p:tgtEl>
                                        <p:attrNameLst>
                                          <p:attrName>ppt_h</p:attrName>
                                        </p:attrNameLst>
                                      </p:cBhvr>
                                      <p:tavLst>
                                        <p:tav tm="0">
                                          <p:val>
                                            <p:fltVal val="0"/>
                                          </p:val>
                                        </p:tav>
                                        <p:tav tm="100000">
                                          <p:val>
                                            <p:strVal val="#ppt_h"/>
                                          </p:val>
                                        </p:tav>
                                      </p:tavLst>
                                    </p:anim>
                                    <p:animEffect transition="in" filter="fade">
                                      <p:cBhvr>
                                        <p:cTn id="24" dur="250"/>
                                        <p:tgtEl>
                                          <p:spTgt spid="28"/>
                                        </p:tgtEl>
                                      </p:cBhvr>
                                    </p:animEffect>
                                  </p:childTnLst>
                                </p:cTn>
                              </p:par>
                              <p:par>
                                <p:cTn id="25" presetID="6" presetClass="emph" presetSubtype="0" decel="100000" fill="hold" grpId="1" nodeType="withEffect">
                                  <p:stCondLst>
                                    <p:cond delay="200"/>
                                  </p:stCondLst>
                                  <p:childTnLst>
                                    <p:animScale>
                                      <p:cBhvr>
                                        <p:cTn id="26" dur="250" fill="hold"/>
                                        <p:tgtEl>
                                          <p:spTgt spid="28"/>
                                        </p:tgtEl>
                                      </p:cBhvr>
                                      <p:by x="120000" y="120000"/>
                                    </p:animScale>
                                  </p:childTnLst>
                                </p:cTn>
                              </p:par>
                              <p:par>
                                <p:cTn id="27" presetID="6" presetClass="emph" presetSubtype="0" decel="100000" fill="hold" grpId="2" nodeType="withEffect">
                                  <p:stCondLst>
                                    <p:cond delay="400"/>
                                  </p:stCondLst>
                                  <p:childTnLst>
                                    <p:animScale>
                                      <p:cBhvr>
                                        <p:cTn id="28" dur="250" fill="hold"/>
                                        <p:tgtEl>
                                          <p:spTgt spid="28"/>
                                        </p:tgtEl>
                                      </p:cBhvr>
                                      <p:by x="83000" y="83000"/>
                                    </p:animScale>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35" presetClass="path" presetSubtype="0" accel="50000" decel="50000" fill="hold" grpId="1" nodeType="withEffect">
                                  <p:stCondLst>
                                    <p:cond delay="0"/>
                                  </p:stCondLst>
                                  <p:childTnLst>
                                    <p:animMotion origin="layout" path="M -4.375E-6 -3.7037E-6 L -0.30273 -3.7037E-6 " pathEditMode="relative" rAng="0" ptsTypes="AA">
                                      <p:cBhvr>
                                        <p:cTn id="36" dur="1000" spd="-100000" fill="hold"/>
                                        <p:tgtEl>
                                          <p:spTgt spid="27"/>
                                        </p:tgtEl>
                                        <p:attrNameLst>
                                          <p:attrName>ppt_x</p:attrName>
                                          <p:attrName>ppt_y</p:attrName>
                                        </p:attrNameLst>
                                      </p:cBhvr>
                                      <p:rCtr x="-15143" y="0"/>
                                    </p:animMotion>
                                  </p:childTnLst>
                                </p:cTn>
                              </p:par>
                            </p:childTnLst>
                          </p:cTn>
                        </p:par>
                        <p:par>
                          <p:cTn id="37" fill="hold">
                            <p:stCondLst>
                              <p:cond delay="1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3300"/>
                            </p:stCondLst>
                            <p:childTnLst>
                              <p:par>
                                <p:cTn id="46" presetID="21"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heel(1)">
                                      <p:cBhvr>
                                        <p:cTn id="48" dur="1000"/>
                                        <p:tgtEl>
                                          <p:spTgt spid="6"/>
                                        </p:tgtEl>
                                      </p:cBhvr>
                                    </p:animEffect>
                                  </p:childTnLst>
                                </p:cTn>
                              </p:par>
                            </p:childTnLst>
                          </p:cTn>
                        </p:par>
                        <p:par>
                          <p:cTn id="49" fill="hold">
                            <p:stCondLst>
                              <p:cond delay="4300"/>
                            </p:stCondLst>
                            <p:childTnLst>
                              <p:par>
                                <p:cTn id="50" presetID="12" presetClass="entr" presetSubtype="1"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ppt_y</p:attrName>
                                        </p:attrNameLst>
                                      </p:cBhvr>
                                      <p:tavLst>
                                        <p:tav tm="0">
                                          <p:val>
                                            <p:strVal val="#ppt_y-#ppt_h*1.125000"/>
                                          </p:val>
                                        </p:tav>
                                        <p:tav tm="100000">
                                          <p:val>
                                            <p:strVal val="#ppt_y"/>
                                          </p:val>
                                        </p:tav>
                                      </p:tavLst>
                                    </p:anim>
                                    <p:animEffect transition="in" filter="wipe(down)">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bldLvl="0" animBg="1"/>
      <p:bldP spid="28" grpId="1" bldLvl="0" animBg="1"/>
      <p:bldP spid="28" grpId="2" bldLvl="0" animBg="1"/>
      <p:bldP spid="6" grpId="0" bldLvl="0" animBg="1"/>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648" y="5737759"/>
            <a:ext cx="6809422" cy="1120241"/>
          </a:xfrm>
          <a:prstGeom prst="rect">
            <a:avLst/>
          </a:prstGeom>
        </p:spPr>
      </p:pic>
      <p:sp>
        <p:nvSpPr>
          <p:cNvPr id="75" name="文本框 74"/>
          <p:cNvSpPr txBox="1"/>
          <p:nvPr/>
        </p:nvSpPr>
        <p:spPr>
          <a:xfrm>
            <a:off x="5527040" y="117632"/>
            <a:ext cx="1069340" cy="1014730"/>
          </a:xfrm>
          <a:prstGeom prst="rect">
            <a:avLst/>
          </a:prstGeom>
          <a:noFill/>
        </p:spPr>
        <p:txBody>
          <a:bodyPr wrap="none" rtlCol="0">
            <a:spAutoFit/>
          </a:bodyPr>
          <a:lstStyle/>
          <a:p>
            <a:r>
              <a:rPr lang="en-US" altLang="zh-CN" sz="6000" b="1" dirty="0">
                <a:solidFill>
                  <a:srgbClr val="C00000"/>
                </a:solidFill>
                <a:latin typeface="黑体" charset="0"/>
                <a:ea typeface="黑体" charset="0"/>
                <a:cs typeface="+mn-ea"/>
                <a:sym typeface="+mn-lt"/>
              </a:rPr>
              <a:t>04</a:t>
            </a:r>
          </a:p>
        </p:txBody>
      </p:sp>
      <p:sp>
        <p:nvSpPr>
          <p:cNvPr id="78" name="文本框 77"/>
          <p:cNvSpPr txBox="1"/>
          <p:nvPr/>
        </p:nvSpPr>
        <p:spPr>
          <a:xfrm>
            <a:off x="350620" y="1045526"/>
            <a:ext cx="11250930" cy="1014730"/>
          </a:xfrm>
          <a:prstGeom prst="rect">
            <a:avLst/>
          </a:prstGeom>
          <a:noFill/>
        </p:spPr>
        <p:txBody>
          <a:bodyPr wrap="none" rtlCol="0">
            <a:spAutoFit/>
          </a:bodyPr>
          <a:lstStyle/>
          <a:p>
            <a:pPr algn="ctr"/>
            <a:r>
              <a:rPr lang="zh-CN" altLang="en-US" sz="6000" b="1" dirty="0">
                <a:solidFill>
                  <a:srgbClr val="C00000"/>
                </a:solidFill>
                <a:latin typeface="黑体" charset="0"/>
                <a:ea typeface="黑体" charset="0"/>
                <a:cs typeface="黑体" charset="0"/>
              </a:rPr>
              <a:t>“不忘初心 牢记使命”主题教育</a:t>
            </a:r>
          </a:p>
        </p:txBody>
      </p:sp>
      <p:sp>
        <p:nvSpPr>
          <p:cNvPr id="100" name="文本框 99"/>
          <p:cNvSpPr txBox="1"/>
          <p:nvPr/>
        </p:nvSpPr>
        <p:spPr>
          <a:xfrm>
            <a:off x="1165225" y="2606675"/>
            <a:ext cx="10066020" cy="2584450"/>
          </a:xfrm>
          <a:prstGeom prst="rect">
            <a:avLst/>
          </a:prstGeom>
          <a:noFill/>
          <a:ln w="9525">
            <a:noFill/>
          </a:ln>
        </p:spPr>
        <p:txBody>
          <a:bodyPr wrap="square">
            <a:spAutoFit/>
          </a:bodyPr>
          <a:lstStyle/>
          <a:p>
            <a:pPr marL="0" indent="0" algn="l"/>
            <a:r>
              <a:rPr lang="zh-CN">
                <a:latin typeface="黑体" charset="0"/>
                <a:ea typeface="黑体" charset="0"/>
                <a:cs typeface="黑体" charset="0"/>
              </a:rPr>
              <a:t>我们正在开展的主题教育，就是要检视我们党到底是不是为人民服务的党。要始终牢记，我们的航船行驶在人民群众的汪洋大海上，水可载舟亦可覆舟，永远不要失去民心！</a:t>
            </a:r>
          </a:p>
          <a:p>
            <a:pPr marL="0" indent="0" algn="r"/>
            <a:r>
              <a:rPr lang="en-US" altLang="zh-CN">
                <a:latin typeface="黑体" charset="0"/>
                <a:ea typeface="黑体" charset="0"/>
                <a:cs typeface="黑体" charset="0"/>
              </a:rPr>
              <a:t>					</a:t>
            </a:r>
          </a:p>
          <a:p>
            <a:pPr marL="0" indent="0" algn="r"/>
            <a:r>
              <a:rPr lang="zh-CN">
                <a:latin typeface="仿宋" charset="0"/>
                <a:ea typeface="仿宋" charset="0"/>
                <a:cs typeface="仿宋" charset="0"/>
              </a:rPr>
              <a:t>——</a:t>
            </a:r>
            <a:r>
              <a:rPr lang="en-US" altLang="zh-CN">
                <a:latin typeface="仿宋" charset="0"/>
                <a:ea typeface="仿宋" charset="0"/>
                <a:cs typeface="仿宋" charset="0"/>
              </a:rPr>
              <a:t>2019</a:t>
            </a:r>
            <a:r>
              <a:rPr lang="zh-CN" altLang="en-US">
                <a:latin typeface="仿宋" charset="0"/>
                <a:ea typeface="仿宋" charset="0"/>
                <a:cs typeface="仿宋" charset="0"/>
              </a:rPr>
              <a:t>年</a:t>
            </a:r>
            <a:r>
              <a:rPr lang="en-US" altLang="zh-CN">
                <a:latin typeface="仿宋" charset="0"/>
                <a:ea typeface="仿宋" charset="0"/>
                <a:cs typeface="仿宋" charset="0"/>
              </a:rPr>
              <a:t>8</a:t>
            </a:r>
            <a:r>
              <a:rPr lang="zh-CN" altLang="en-US">
                <a:latin typeface="仿宋" charset="0"/>
                <a:ea typeface="仿宋" charset="0"/>
                <a:cs typeface="仿宋" charset="0"/>
              </a:rPr>
              <a:t>月，习近平在甘肃考察时强调</a:t>
            </a:r>
            <a:endParaRPr lang="zh-CN" altLang="en-US">
              <a:latin typeface="黑体" charset="0"/>
              <a:ea typeface="黑体" charset="0"/>
              <a:cs typeface="黑体" charset="0"/>
            </a:endParaRPr>
          </a:p>
          <a:p>
            <a:pPr marL="0" indent="0" algn="l"/>
            <a:endParaRPr lang="zh-CN">
              <a:latin typeface="黑体" charset="0"/>
              <a:ea typeface="黑体" charset="0"/>
              <a:cs typeface="黑体" charset="0"/>
            </a:endParaRPr>
          </a:p>
          <a:p>
            <a:pPr marL="0" indent="0" algn="l"/>
            <a:endParaRPr lang="zh-CN">
              <a:latin typeface="黑体" charset="0"/>
              <a:ea typeface="黑体" charset="0"/>
              <a:cs typeface="黑体" charset="0"/>
            </a:endParaRPr>
          </a:p>
          <a:p>
            <a:pPr marL="0" indent="0" algn="l"/>
            <a:r>
              <a:rPr lang="zh-CN" b="1">
                <a:latin typeface="黑体" charset="0"/>
                <a:ea typeface="黑体" charset="0"/>
                <a:cs typeface="黑体" charset="0"/>
              </a:rPr>
              <a:t>目标要求</a:t>
            </a:r>
          </a:p>
          <a:p>
            <a:pPr marL="0" indent="0" algn="l"/>
            <a:r>
              <a:rPr lang="zh-CN">
                <a:latin typeface="黑体" charset="0"/>
                <a:ea typeface="黑体" charset="0"/>
                <a:cs typeface="黑体" charset="0"/>
              </a:rPr>
              <a:t>以</a:t>
            </a:r>
            <a:r>
              <a:rPr lang="zh-CN" b="1">
                <a:latin typeface="黑体" charset="0"/>
                <a:ea typeface="黑体" charset="0"/>
                <a:cs typeface="黑体" charset="0"/>
              </a:rPr>
              <a:t>“守初心、担使命，找差距、抓落实”</a:t>
            </a:r>
            <a:r>
              <a:rPr lang="zh-CN">
                <a:latin typeface="黑体" charset="0"/>
                <a:ea typeface="黑体" charset="0"/>
                <a:cs typeface="黑体" charset="0"/>
              </a:rPr>
              <a:t>为总要求，以</a:t>
            </a:r>
            <a:r>
              <a:rPr lang="zh-CN" b="1">
                <a:latin typeface="黑体" charset="0"/>
                <a:ea typeface="黑体" charset="0"/>
                <a:cs typeface="黑体" charset="0"/>
              </a:rPr>
              <a:t>“理论学习有收获、思想政治受洗礼、干事创业敢担当、为民服务解难题、清正廉洁作表率”</a:t>
            </a:r>
            <a:r>
              <a:rPr lang="zh-CN">
                <a:latin typeface="黑体" charset="0"/>
                <a:ea typeface="黑体" charset="0"/>
                <a:cs typeface="黑体" charset="0"/>
              </a:rPr>
              <a:t>为具体目标。</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400"/>
                                  </p:stCondLst>
                                  <p:childTnLst>
                                    <p:set>
                                      <p:cBhvr>
                                        <p:cTn id="11" dur="1" fill="hold">
                                          <p:stCondLst>
                                            <p:cond delay="0"/>
                                          </p:stCondLst>
                                        </p:cTn>
                                        <p:tgtEl>
                                          <p:spTgt spid="75"/>
                                        </p:tgtEl>
                                        <p:attrNameLst>
                                          <p:attrName>style.visibility</p:attrName>
                                        </p:attrNameLst>
                                      </p:cBhvr>
                                      <p:to>
                                        <p:strVal val="visible"/>
                                      </p:to>
                                    </p:set>
                                    <p:anim calcmode="lin" valueType="num">
                                      <p:cBhvr>
                                        <p:cTn id="12" dur="250" fill="hold"/>
                                        <p:tgtEl>
                                          <p:spTgt spid="75"/>
                                        </p:tgtEl>
                                        <p:attrNameLst>
                                          <p:attrName>ppt_w</p:attrName>
                                        </p:attrNameLst>
                                      </p:cBhvr>
                                      <p:tavLst>
                                        <p:tav tm="0">
                                          <p:val>
                                            <p:fltVal val="0"/>
                                          </p:val>
                                        </p:tav>
                                        <p:tav tm="100000">
                                          <p:val>
                                            <p:strVal val="#ppt_w"/>
                                          </p:val>
                                        </p:tav>
                                      </p:tavLst>
                                    </p:anim>
                                    <p:anim calcmode="lin" valueType="num">
                                      <p:cBhvr>
                                        <p:cTn id="13" dur="250" fill="hold"/>
                                        <p:tgtEl>
                                          <p:spTgt spid="75"/>
                                        </p:tgtEl>
                                        <p:attrNameLst>
                                          <p:attrName>ppt_h</p:attrName>
                                        </p:attrNameLst>
                                      </p:cBhvr>
                                      <p:tavLst>
                                        <p:tav tm="0">
                                          <p:val>
                                            <p:fltVal val="0"/>
                                          </p:val>
                                        </p:tav>
                                        <p:tav tm="100000">
                                          <p:val>
                                            <p:strVal val="#ppt_h"/>
                                          </p:val>
                                        </p:tav>
                                      </p:tavLst>
                                    </p:anim>
                                    <p:animEffect transition="in" filter="fade">
                                      <p:cBhvr>
                                        <p:cTn id="14" dur="250"/>
                                        <p:tgtEl>
                                          <p:spTgt spid="75"/>
                                        </p:tgtEl>
                                      </p:cBhvr>
                                    </p:animEffect>
                                  </p:childTnLst>
                                </p:cTn>
                              </p:par>
                              <p:par>
                                <p:cTn id="15" presetID="6" presetClass="emph" presetSubtype="0" decel="100000" fill="hold" grpId="1" nodeType="withEffect">
                                  <p:stCondLst>
                                    <p:cond delay="600"/>
                                  </p:stCondLst>
                                  <p:childTnLst>
                                    <p:animScale>
                                      <p:cBhvr>
                                        <p:cTn id="16" dur="250" fill="hold"/>
                                        <p:tgtEl>
                                          <p:spTgt spid="75"/>
                                        </p:tgtEl>
                                      </p:cBhvr>
                                      <p:by x="120000" y="120000"/>
                                    </p:animScale>
                                  </p:childTnLst>
                                </p:cTn>
                              </p:par>
                              <p:par>
                                <p:cTn id="17" presetID="6" presetClass="emph" presetSubtype="0" decel="100000" fill="hold" grpId="2" nodeType="withEffect">
                                  <p:stCondLst>
                                    <p:cond delay="800"/>
                                  </p:stCondLst>
                                  <p:childTnLst>
                                    <p:animScale>
                                      <p:cBhvr>
                                        <p:cTn id="18" dur="250" fill="hold"/>
                                        <p:tgtEl>
                                          <p:spTgt spid="75"/>
                                        </p:tgtEl>
                                      </p:cBhvr>
                                      <p:by x="83000" y="83000"/>
                                    </p:animScale>
                                  </p:childTnLst>
                                </p:cTn>
                              </p:par>
                              <p:par>
                                <p:cTn id="19" presetID="53" presetClass="entr" presetSubtype="16" fill="hold" grpId="0" nodeType="withEffect">
                                  <p:stCondLst>
                                    <p:cond delay="400"/>
                                  </p:stCondLst>
                                  <p:childTnLst>
                                    <p:set>
                                      <p:cBhvr>
                                        <p:cTn id="20" dur="1" fill="hold">
                                          <p:stCondLst>
                                            <p:cond delay="0"/>
                                          </p:stCondLst>
                                        </p:cTn>
                                        <p:tgtEl>
                                          <p:spTgt spid="78"/>
                                        </p:tgtEl>
                                        <p:attrNameLst>
                                          <p:attrName>style.visibility</p:attrName>
                                        </p:attrNameLst>
                                      </p:cBhvr>
                                      <p:to>
                                        <p:strVal val="visible"/>
                                      </p:to>
                                    </p:set>
                                    <p:anim calcmode="lin" valueType="num">
                                      <p:cBhvr>
                                        <p:cTn id="21" dur="250" fill="hold"/>
                                        <p:tgtEl>
                                          <p:spTgt spid="78"/>
                                        </p:tgtEl>
                                        <p:attrNameLst>
                                          <p:attrName>ppt_w</p:attrName>
                                        </p:attrNameLst>
                                      </p:cBhvr>
                                      <p:tavLst>
                                        <p:tav tm="0">
                                          <p:val>
                                            <p:fltVal val="0"/>
                                          </p:val>
                                        </p:tav>
                                        <p:tav tm="100000">
                                          <p:val>
                                            <p:strVal val="#ppt_w"/>
                                          </p:val>
                                        </p:tav>
                                      </p:tavLst>
                                    </p:anim>
                                    <p:anim calcmode="lin" valueType="num">
                                      <p:cBhvr>
                                        <p:cTn id="22" dur="250" fill="hold"/>
                                        <p:tgtEl>
                                          <p:spTgt spid="78"/>
                                        </p:tgtEl>
                                        <p:attrNameLst>
                                          <p:attrName>ppt_h</p:attrName>
                                        </p:attrNameLst>
                                      </p:cBhvr>
                                      <p:tavLst>
                                        <p:tav tm="0">
                                          <p:val>
                                            <p:fltVal val="0"/>
                                          </p:val>
                                        </p:tav>
                                        <p:tav tm="100000">
                                          <p:val>
                                            <p:strVal val="#ppt_h"/>
                                          </p:val>
                                        </p:tav>
                                      </p:tavLst>
                                    </p:anim>
                                    <p:animEffect transition="in" filter="fade">
                                      <p:cBhvr>
                                        <p:cTn id="23" dur="250"/>
                                        <p:tgtEl>
                                          <p:spTgt spid="78"/>
                                        </p:tgtEl>
                                      </p:cBhvr>
                                    </p:animEffect>
                                  </p:childTnLst>
                                </p:cTn>
                              </p:par>
                              <p:par>
                                <p:cTn id="24" presetID="6" presetClass="emph" presetSubtype="0" decel="100000" fill="hold" grpId="1" nodeType="withEffect">
                                  <p:stCondLst>
                                    <p:cond delay="600"/>
                                  </p:stCondLst>
                                  <p:childTnLst>
                                    <p:animScale>
                                      <p:cBhvr>
                                        <p:cTn id="25" dur="250" fill="hold"/>
                                        <p:tgtEl>
                                          <p:spTgt spid="78"/>
                                        </p:tgtEl>
                                      </p:cBhvr>
                                      <p:by x="120000" y="120000"/>
                                    </p:animScale>
                                  </p:childTnLst>
                                </p:cTn>
                              </p:par>
                              <p:par>
                                <p:cTn id="26" presetID="6" presetClass="emph" presetSubtype="0" decel="100000" fill="hold" grpId="2" nodeType="withEffect">
                                  <p:stCondLst>
                                    <p:cond delay="800"/>
                                  </p:stCondLst>
                                  <p:childTnLst>
                                    <p:animScale>
                                      <p:cBhvr>
                                        <p:cTn id="27" dur="250" fill="hold"/>
                                        <p:tgtEl>
                                          <p:spTgt spid="78"/>
                                        </p:tgtEl>
                                      </p:cBhvr>
                                      <p:by x="83000" y="8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P spid="75" grpId="2"/>
      <p:bldP spid="78" grpId="0"/>
      <p:bldP spid="78" grpId="1"/>
      <p:bldP spid="78" grpId="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287" y="353095"/>
            <a:ext cx="5262188" cy="460375"/>
          </a:xfrm>
          <a:prstGeom prst="rect">
            <a:avLst/>
          </a:prstGeom>
        </p:spPr>
        <p:txBody>
          <a:bodyPr wrap="square">
            <a:spAutoFit/>
          </a:bodyPr>
          <a:lstStyle/>
          <a:p>
            <a:r>
              <a:rPr lang="zh-CN" altLang="en-US" sz="2400" b="1" dirty="0">
                <a:solidFill>
                  <a:srgbClr val="C00000"/>
                </a:solidFill>
                <a:latin typeface="字体视界-NEW魏碑体" panose="02010601030101010101" pitchFamily="2" charset="-122"/>
                <a:ea typeface="字体视界-NEW魏碑体" panose="02010601030101010101" pitchFamily="2" charset="-122"/>
                <a:sym typeface="+mn-ea"/>
              </a:rPr>
              <a:t>“不忘初心 牢记使命” 主题教育</a:t>
            </a:r>
            <a:endParaRPr lang="zh-CN" altLang="en-US" sz="2400" b="1" dirty="0">
              <a:solidFill>
                <a:srgbClr val="C00000"/>
              </a:solidFill>
              <a:latin typeface="字体视界-NEW魏碑体" panose="02010601030101010101" pitchFamily="2" charset="-122"/>
              <a:ea typeface="字体视界-NEW魏碑体" panose="02010601030101010101" pitchFamily="2" charset="-122"/>
            </a:endParaRP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525145" y="1750695"/>
            <a:ext cx="11007725" cy="2007870"/>
          </a:xfrm>
          <a:prstGeom prst="rect">
            <a:avLst/>
          </a:prstGeom>
          <a:noFill/>
          <a:ln w="28575" cap="flat" cmpd="sng" algn="ctr">
            <a:solidFill>
              <a:srgbClr val="C00000"/>
            </a:solidFill>
            <a:prstDash val="sysDot"/>
          </a:ln>
          <a:effectLst/>
        </p:spPr>
        <p:txBody>
          <a:bodyPr rtlCol="0" anchor="ctr"/>
          <a:lstStyle/>
          <a:p>
            <a:pPr algn="ctr" fontAlgn="base">
              <a:spcBef>
                <a:spcPct val="0"/>
              </a:spcBef>
              <a:spcAft>
                <a:spcPct val="0"/>
              </a:spcAft>
              <a:buFont typeface="Arial" panose="020B0604020202090204" pitchFamily="34" charset="0"/>
              <a:buNone/>
              <a:defRPr/>
            </a:pPr>
            <a:endParaRPr lang="zh-CN" altLang="en-US" sz="1350" kern="0">
              <a:solidFill>
                <a:srgbClr val="535258"/>
              </a:solidFill>
              <a:latin typeface="Arial" panose="020B0604020202090204"/>
              <a:ea typeface="微软雅黑" panose="020F0502020204030204"/>
            </a:endParaRPr>
          </a:p>
        </p:txBody>
      </p:sp>
      <p:sp>
        <p:nvSpPr>
          <p:cNvPr id="7" name="矩形 24"/>
          <p:cNvSpPr>
            <a:spLocks noChangeArrowheads="1"/>
          </p:cNvSpPr>
          <p:nvPr/>
        </p:nvSpPr>
        <p:spPr bwMode="auto">
          <a:xfrm>
            <a:off x="819150" y="1929130"/>
            <a:ext cx="10419715"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indent="508000" algn="just" defTabSz="1219200" eaLnBrk="1" fontAlgn="auto" hangingPunct="1">
              <a:lnSpc>
                <a:spcPct val="150000"/>
              </a:lnSpc>
              <a:buFont typeface="Arial" panose="020B0604020202090204" pitchFamily="34" charset="0"/>
              <a:buNone/>
              <a:extLst>
                <a:ext uri="{35155182-B16C-46BC-9424-99874614C6A1}">
                  <wpsdc:indentchars xmlns="" xmlns:wpsdc="http://www.wps.cn/officeDocument/2017/drawingmlCustomData" val="200" checksum="282533468"/>
                </a:ext>
              </a:extLst>
            </a:pPr>
            <a:r>
              <a:rPr lang="zh-CN" sz="2000" dirty="0">
                <a:solidFill>
                  <a:schemeClr val="tx1"/>
                </a:solidFill>
                <a:latin typeface="黑体" charset="0"/>
                <a:ea typeface="黑体" charset="0"/>
                <a:cs typeface="黑体" charset="0"/>
              </a:rPr>
              <a:t>党的十九大决定，以县处级以上领导干部为重点，在全党开展“不忘初心、牢记使命”主题教育。</a:t>
            </a:r>
            <a:r>
              <a:rPr lang="en-US" altLang="zh-CN" sz="2000" dirty="0">
                <a:solidFill>
                  <a:schemeClr val="tx1"/>
                </a:solidFill>
                <a:latin typeface="黑体" charset="0"/>
                <a:ea typeface="黑体" charset="0"/>
                <a:cs typeface="黑体" charset="0"/>
              </a:rPr>
              <a:t>2019</a:t>
            </a:r>
            <a:r>
              <a:rPr lang="zh-CN" altLang="en-US" sz="2000" dirty="0">
                <a:solidFill>
                  <a:schemeClr val="tx1"/>
                </a:solidFill>
                <a:latin typeface="黑体" charset="0"/>
                <a:ea typeface="黑体" charset="0"/>
                <a:cs typeface="黑体" charset="0"/>
              </a:rPr>
              <a:t>年</a:t>
            </a:r>
            <a:r>
              <a:rPr lang="zh-CN" sz="2000" dirty="0">
                <a:solidFill>
                  <a:schemeClr val="tx1"/>
                </a:solidFill>
                <a:latin typeface="黑体" charset="0"/>
                <a:ea typeface="黑体" charset="0"/>
                <a:cs typeface="黑体" charset="0"/>
              </a:rPr>
              <a:t>是中华人民共和国成立 70 周年，也是我们党在全国执政</a:t>
            </a:r>
            <a:r>
              <a:rPr lang="zh-CN" altLang="en-US" sz="2000" dirty="0">
                <a:solidFill>
                  <a:schemeClr val="tx1"/>
                </a:solidFill>
                <a:latin typeface="黑体" charset="0"/>
                <a:ea typeface="黑体" charset="0"/>
                <a:cs typeface="黑体" charset="0"/>
              </a:rPr>
              <a:t>的</a:t>
            </a:r>
            <a:r>
              <a:rPr lang="zh-CN" sz="2000" dirty="0">
                <a:solidFill>
                  <a:schemeClr val="tx1"/>
                </a:solidFill>
                <a:latin typeface="黑体" charset="0"/>
                <a:ea typeface="黑体" charset="0"/>
                <a:cs typeface="黑体" charset="0"/>
              </a:rPr>
              <a:t>第70个年头，</a:t>
            </a:r>
            <a:r>
              <a:rPr lang="zh-CN" sz="2000" b="1" u="sng" dirty="0">
                <a:solidFill>
                  <a:schemeClr val="tx1"/>
                </a:solidFill>
                <a:latin typeface="黑体" charset="0"/>
                <a:ea typeface="黑体" charset="0"/>
                <a:cs typeface="黑体" charset="0"/>
              </a:rPr>
              <a:t>在这个时刻开展</a:t>
            </a:r>
            <a:r>
              <a:rPr lang="zh-CN" altLang="en-US" sz="2000" b="1" u="sng" dirty="0">
                <a:solidFill>
                  <a:schemeClr val="tx1"/>
                </a:solidFill>
                <a:latin typeface="黑体" charset="0"/>
                <a:ea typeface="黑体" charset="0"/>
                <a:cs typeface="黑体" charset="0"/>
                <a:sym typeface="+mn-ea"/>
              </a:rPr>
              <a:t>“不忘初心 牢记使命” 主题教育</a:t>
            </a:r>
            <a:r>
              <a:rPr lang="zh-CN" sz="2000" b="1" u="sng" dirty="0">
                <a:solidFill>
                  <a:schemeClr val="tx1"/>
                </a:solidFill>
                <a:latin typeface="黑体" charset="0"/>
                <a:ea typeface="黑体" charset="0"/>
                <a:cs typeface="黑体" charset="0"/>
              </a:rPr>
              <a:t>，正当其时</a:t>
            </a:r>
            <a:r>
              <a:rPr lang="zh-CN" sz="2000" dirty="0">
                <a:solidFill>
                  <a:schemeClr val="tx1"/>
                </a:solidFill>
                <a:latin typeface="黑体" charset="0"/>
                <a:ea typeface="黑体" charset="0"/>
                <a:cs typeface="黑体" charset="0"/>
              </a:rPr>
              <a:t>。</a:t>
            </a:r>
          </a:p>
          <a:p>
            <a:pPr indent="508000" algn="just" defTabSz="1219200" eaLnBrk="1" fontAlgn="auto" hangingPunct="1">
              <a:lnSpc>
                <a:spcPct val="150000"/>
              </a:lnSpc>
              <a:buFont typeface="Arial" panose="020B0604020202090204" pitchFamily="34" charset="0"/>
              <a:buNone/>
              <a:extLst>
                <a:ext uri="{35155182-B16C-46BC-9424-99874614C6A1}">
                  <wpsdc:indentchars xmlns="" xmlns:wpsdc="http://www.wps.cn/officeDocument/2017/drawingmlCustomData" val="200" checksum="282533468"/>
                </a:ext>
              </a:extLst>
            </a:pPr>
            <a:endParaRPr lang="zh-CN" sz="2000" dirty="0">
              <a:solidFill>
                <a:schemeClr val="tx1"/>
              </a:solidFill>
              <a:latin typeface="黑体" charset="0"/>
              <a:ea typeface="黑体" charset="0"/>
              <a:cs typeface="黑体" charset="0"/>
            </a:endParaRPr>
          </a:p>
        </p:txBody>
      </p:sp>
      <p:sp>
        <p:nvSpPr>
          <p:cNvPr id="8" name="矩形 7"/>
          <p:cNvSpPr/>
          <p:nvPr/>
        </p:nvSpPr>
        <p:spPr>
          <a:xfrm>
            <a:off x="288290" y="967740"/>
            <a:ext cx="1803400" cy="737235"/>
          </a:xfrm>
          <a:prstGeom prst="rect">
            <a:avLst/>
          </a:prstGeom>
          <a:ln>
            <a:noFill/>
          </a:ln>
        </p:spPr>
        <p:txBody>
          <a:bodyPr wrap="square">
            <a:spAutoFit/>
          </a:bodyPr>
          <a:lstStyle/>
          <a:p>
            <a:pPr algn="ctr">
              <a:lnSpc>
                <a:spcPct val="150000"/>
              </a:lnSpc>
              <a:spcAft>
                <a:spcPts val="300"/>
              </a:spcAft>
            </a:pPr>
            <a:r>
              <a:rPr lang="zh-CN" altLang="en-US" sz="2800" b="1" dirty="0">
                <a:solidFill>
                  <a:srgbClr val="C00000"/>
                </a:solidFill>
                <a:latin typeface="微软雅黑" panose="020B0503020204020204" pitchFamily="34" charset="-122"/>
                <a:ea typeface="微软雅黑" panose="020B0503020204020204" pitchFamily="34" charset="-122"/>
              </a:rPr>
              <a:t>学习背景</a:t>
            </a:r>
          </a:p>
        </p:txBody>
      </p:sp>
      <p:pic>
        <p:nvPicPr>
          <p:cNvPr id="3" name="图片 2"/>
          <p:cNvPicPr>
            <a:picLocks noChangeAspect="1"/>
          </p:cNvPicPr>
          <p:nvPr/>
        </p:nvPicPr>
        <p:blipFill>
          <a:blip r:embed="rId4"/>
          <a:stretch>
            <a:fillRect/>
          </a:stretch>
        </p:blipFill>
        <p:spPr>
          <a:xfrm>
            <a:off x="3840480" y="4014470"/>
            <a:ext cx="4377055" cy="225171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35" presetClass="path" presetSubtype="0" accel="50000" decel="50000" fill="hold" nodeType="withEffect">
                                  <p:stCondLst>
                                    <p:cond delay="0"/>
                                  </p:stCondLst>
                                  <p:childTnLst>
                                    <p:animMotion origin="layout" path="M -6.25E-7 -3.7037E-6 L 0.18997 -3.7037E-6 " pathEditMode="relative" rAng="0" ptsTypes="AA">
                                      <p:cBhvr>
                                        <p:cTn id="11" dur="1000" spd="-100000" fill="hold"/>
                                        <p:tgtEl>
                                          <p:spTgt spid="25"/>
                                        </p:tgtEl>
                                        <p:attrNameLst>
                                          <p:attrName>ppt_x</p:attrName>
                                          <p:attrName>ppt_y</p:attrName>
                                        </p:attrNameLst>
                                      </p:cBhvr>
                                      <p:rCtr x="9492" y="0"/>
                                    </p:animMotion>
                                  </p:childTnLst>
                                </p:cTn>
                              </p:par>
                              <p:par>
                                <p:cTn id="12" presetID="53" presetClass="entr" presetSubtype="16"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nodeType="withEffect">
                                  <p:stCondLst>
                                    <p:cond delay="0"/>
                                  </p:stCondLst>
                                  <p:childTnLst>
                                    <p:animMotion origin="layout" path="M 0 -3.7037E-6 L -0.41185 -3.7037E-6 " pathEditMode="relative" rAng="0" ptsTypes="AA">
                                      <p:cBhvr>
                                        <p:cTn id="18" dur="1000" spd="-100000" fill="hold"/>
                                        <p:tgtEl>
                                          <p:spTgt spid="26"/>
                                        </p:tgtEl>
                                        <p:attrNameLst>
                                          <p:attrName>ppt_x</p:attrName>
                                          <p:attrName>ppt_y</p:attrName>
                                        </p:attrNameLst>
                                      </p:cBhvr>
                                      <p:rCtr x="-20599"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50" fill="hold"/>
                                        <p:tgtEl>
                                          <p:spTgt spid="28"/>
                                        </p:tgtEl>
                                        <p:attrNameLst>
                                          <p:attrName>ppt_w</p:attrName>
                                        </p:attrNameLst>
                                      </p:cBhvr>
                                      <p:tavLst>
                                        <p:tav tm="0">
                                          <p:val>
                                            <p:fltVal val="0"/>
                                          </p:val>
                                        </p:tav>
                                        <p:tav tm="100000">
                                          <p:val>
                                            <p:strVal val="#ppt_w"/>
                                          </p:val>
                                        </p:tav>
                                      </p:tavLst>
                                    </p:anim>
                                    <p:anim calcmode="lin" valueType="num">
                                      <p:cBhvr>
                                        <p:cTn id="23" dur="250" fill="hold"/>
                                        <p:tgtEl>
                                          <p:spTgt spid="28"/>
                                        </p:tgtEl>
                                        <p:attrNameLst>
                                          <p:attrName>ppt_h</p:attrName>
                                        </p:attrNameLst>
                                      </p:cBhvr>
                                      <p:tavLst>
                                        <p:tav tm="0">
                                          <p:val>
                                            <p:fltVal val="0"/>
                                          </p:val>
                                        </p:tav>
                                        <p:tav tm="100000">
                                          <p:val>
                                            <p:strVal val="#ppt_h"/>
                                          </p:val>
                                        </p:tav>
                                      </p:tavLst>
                                    </p:anim>
                                    <p:animEffect transition="in" filter="fade">
                                      <p:cBhvr>
                                        <p:cTn id="24" dur="250"/>
                                        <p:tgtEl>
                                          <p:spTgt spid="28"/>
                                        </p:tgtEl>
                                      </p:cBhvr>
                                    </p:animEffect>
                                  </p:childTnLst>
                                </p:cTn>
                              </p:par>
                              <p:par>
                                <p:cTn id="25" presetID="6" presetClass="emph" presetSubtype="0" decel="100000" fill="hold" grpId="1" nodeType="withEffect">
                                  <p:stCondLst>
                                    <p:cond delay="200"/>
                                  </p:stCondLst>
                                  <p:childTnLst>
                                    <p:animScale>
                                      <p:cBhvr>
                                        <p:cTn id="26" dur="250" fill="hold"/>
                                        <p:tgtEl>
                                          <p:spTgt spid="28"/>
                                        </p:tgtEl>
                                      </p:cBhvr>
                                      <p:by x="120000" y="120000"/>
                                    </p:animScale>
                                  </p:childTnLst>
                                </p:cTn>
                              </p:par>
                              <p:par>
                                <p:cTn id="27" presetID="6" presetClass="emph" presetSubtype="0" decel="100000" fill="hold" grpId="2" nodeType="withEffect">
                                  <p:stCondLst>
                                    <p:cond delay="400"/>
                                  </p:stCondLst>
                                  <p:childTnLst>
                                    <p:animScale>
                                      <p:cBhvr>
                                        <p:cTn id="28" dur="250" fill="hold"/>
                                        <p:tgtEl>
                                          <p:spTgt spid="28"/>
                                        </p:tgtEl>
                                      </p:cBhvr>
                                      <p:by x="83000" y="83000"/>
                                    </p:animScale>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35" presetClass="path" presetSubtype="0" accel="50000" decel="50000" fill="hold" grpId="1" nodeType="withEffect">
                                  <p:stCondLst>
                                    <p:cond delay="0"/>
                                  </p:stCondLst>
                                  <p:childTnLst>
                                    <p:animMotion origin="layout" path="M -4.375E-6 -3.7037E-6 L -0.30273 -3.7037E-6 " pathEditMode="relative" rAng="0" ptsTypes="AA">
                                      <p:cBhvr>
                                        <p:cTn id="36" dur="1000" spd="-100000" fill="hold"/>
                                        <p:tgtEl>
                                          <p:spTgt spid="27"/>
                                        </p:tgtEl>
                                        <p:attrNameLst>
                                          <p:attrName>ppt_x</p:attrName>
                                          <p:attrName>ppt_y</p:attrName>
                                        </p:attrNameLst>
                                      </p:cBhvr>
                                      <p:rCtr x="-15143" y="0"/>
                                    </p:animMotion>
                                  </p:childTnLst>
                                </p:cTn>
                              </p:par>
                            </p:childTnLst>
                          </p:cTn>
                        </p:par>
                        <p:par>
                          <p:cTn id="37" fill="hold">
                            <p:stCondLst>
                              <p:cond delay="1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3300"/>
                            </p:stCondLst>
                            <p:childTnLst>
                              <p:par>
                                <p:cTn id="46" presetID="21"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heel(1)">
                                      <p:cBhvr>
                                        <p:cTn id="48" dur="1000"/>
                                        <p:tgtEl>
                                          <p:spTgt spid="6"/>
                                        </p:tgtEl>
                                      </p:cBhvr>
                                    </p:animEffect>
                                  </p:childTnLst>
                                </p:cTn>
                              </p:par>
                            </p:childTnLst>
                          </p:cTn>
                        </p:par>
                        <p:par>
                          <p:cTn id="49" fill="hold">
                            <p:stCondLst>
                              <p:cond delay="4300"/>
                            </p:stCondLst>
                            <p:childTnLst>
                              <p:par>
                                <p:cTn id="50" presetID="12" presetClass="entr" presetSubtype="1"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ppt_y</p:attrName>
                                        </p:attrNameLst>
                                      </p:cBhvr>
                                      <p:tavLst>
                                        <p:tav tm="0">
                                          <p:val>
                                            <p:strVal val="#ppt_y-#ppt_h*1.125000"/>
                                          </p:val>
                                        </p:tav>
                                        <p:tav tm="100000">
                                          <p:val>
                                            <p:strVal val="#ppt_y"/>
                                          </p:val>
                                        </p:tav>
                                      </p:tavLst>
                                    </p:anim>
                                    <p:animEffect transition="in" filter="wipe(down)">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bldLvl="0" animBg="1"/>
      <p:bldP spid="28" grpId="1" bldLvl="0" animBg="1"/>
      <p:bldP spid="28" grpId="2" bldLvl="0" animBg="1"/>
      <p:bldP spid="6" grpId="0" bldLvl="0" animBg="1"/>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287" y="353095"/>
            <a:ext cx="5262188" cy="460375"/>
          </a:xfrm>
          <a:prstGeom prst="rect">
            <a:avLst/>
          </a:prstGeom>
        </p:spPr>
        <p:txBody>
          <a:bodyPr wrap="square">
            <a:spAutoFit/>
          </a:bodyPr>
          <a:lstStyle/>
          <a:p>
            <a:r>
              <a:rPr lang="zh-CN" altLang="en-US" sz="2400" b="1" dirty="0">
                <a:solidFill>
                  <a:srgbClr val="C00000"/>
                </a:solidFill>
                <a:latin typeface="字体视界-NEW魏碑体" panose="02010601030101010101" pitchFamily="2" charset="-122"/>
                <a:ea typeface="字体视界-NEW魏碑体" panose="02010601030101010101" pitchFamily="2" charset="-122"/>
                <a:sym typeface="+mn-ea"/>
              </a:rPr>
              <a:t>“不忘初心 牢记使命” 主题教育</a:t>
            </a:r>
            <a:endParaRPr lang="zh-CN" altLang="en-US" sz="2400" b="1" dirty="0">
              <a:solidFill>
                <a:srgbClr val="C00000"/>
              </a:solidFill>
              <a:latin typeface="字体视界-NEW魏碑体" panose="02010601030101010101" pitchFamily="2" charset="-122"/>
              <a:ea typeface="字体视界-NEW魏碑体" panose="02010601030101010101" pitchFamily="2" charset="-122"/>
            </a:endParaRP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591820" y="1737360"/>
            <a:ext cx="11007725" cy="4591050"/>
          </a:xfrm>
          <a:prstGeom prst="rect">
            <a:avLst/>
          </a:prstGeom>
          <a:noFill/>
          <a:ln w="28575" cap="flat" cmpd="sng" algn="ctr">
            <a:solidFill>
              <a:srgbClr val="C00000"/>
            </a:solidFill>
            <a:prstDash val="sysDot"/>
          </a:ln>
          <a:effectLst/>
        </p:spPr>
        <p:txBody>
          <a:bodyPr rtlCol="0" anchor="ctr"/>
          <a:lstStyle/>
          <a:p>
            <a:pPr algn="ctr" fontAlgn="base">
              <a:spcBef>
                <a:spcPct val="0"/>
              </a:spcBef>
              <a:spcAft>
                <a:spcPct val="0"/>
              </a:spcAft>
              <a:buFont typeface="Arial" panose="020B0604020202090204" pitchFamily="34" charset="0"/>
              <a:buNone/>
              <a:defRPr/>
            </a:pPr>
            <a:endParaRPr lang="zh-CN" altLang="en-US" sz="1350" kern="0">
              <a:solidFill>
                <a:srgbClr val="535258"/>
              </a:solidFill>
              <a:latin typeface="Arial" panose="020B0604020202090204"/>
              <a:ea typeface="微软雅黑" panose="020F0502020204030204"/>
            </a:endParaRPr>
          </a:p>
        </p:txBody>
      </p:sp>
      <p:sp>
        <p:nvSpPr>
          <p:cNvPr id="7" name="矩形 24"/>
          <p:cNvSpPr>
            <a:spLocks noChangeArrowheads="1"/>
          </p:cNvSpPr>
          <p:nvPr/>
        </p:nvSpPr>
        <p:spPr bwMode="auto">
          <a:xfrm>
            <a:off x="735330" y="1858010"/>
            <a:ext cx="10720070" cy="466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285750" indent="-285750" algn="just" defTabSz="1219200" eaLnBrk="1" hangingPunct="1">
              <a:lnSpc>
                <a:spcPct val="150000"/>
              </a:lnSpc>
              <a:buFont typeface="Wingdings" panose="05000000000000000000" charset="0"/>
              <a:buChar char=""/>
            </a:pPr>
            <a:r>
              <a:rPr lang="zh-CN" dirty="0">
                <a:solidFill>
                  <a:srgbClr val="000000"/>
                </a:solidFill>
                <a:latin typeface="黑体" charset="0"/>
                <a:ea typeface="黑体" charset="0"/>
                <a:cs typeface="黑体" charset="0"/>
              </a:rPr>
              <a:t>2017年10月18日，</a:t>
            </a:r>
            <a:r>
              <a:rPr lang="zh-CN" b="1" dirty="0">
                <a:solidFill>
                  <a:srgbClr val="000000"/>
                </a:solidFill>
                <a:latin typeface="黑体" charset="0"/>
                <a:ea typeface="黑体" charset="0"/>
                <a:cs typeface="黑体" charset="0"/>
              </a:rPr>
              <a:t>习近平总书记在十九大报告中指出，在全党开展“不忘初心、牢记使命”主题教育</a:t>
            </a:r>
            <a:r>
              <a:rPr lang="zh-CN" dirty="0">
                <a:solidFill>
                  <a:srgbClr val="000000"/>
                </a:solidFill>
                <a:latin typeface="黑体" charset="0"/>
                <a:ea typeface="黑体" charset="0"/>
                <a:cs typeface="黑体" charset="0"/>
              </a:rPr>
              <a:t>，用党的创新理论武装头脑，推动全党更加自觉地为实现新时代党的历史使命不懈奋斗。</a:t>
            </a:r>
          </a:p>
          <a:p>
            <a:pPr marL="285750" indent="-285750" algn="just" defTabSz="1219200" eaLnBrk="1" hangingPunct="1">
              <a:lnSpc>
                <a:spcPct val="150000"/>
              </a:lnSpc>
              <a:buFont typeface="Wingdings" panose="05000000000000000000" charset="0"/>
              <a:buChar char=""/>
            </a:pPr>
            <a:r>
              <a:rPr lang="zh-CN" dirty="0">
                <a:solidFill>
                  <a:srgbClr val="000000"/>
                </a:solidFill>
                <a:latin typeface="黑体" charset="0"/>
                <a:ea typeface="黑体" charset="0"/>
                <a:cs typeface="黑体" charset="0"/>
              </a:rPr>
              <a:t>2019年5月13日，中共中央政治局召开会议，决定从2019年6月开始，在全党自上而下分两批开展“不忘初心、牢记使命”主题教育。</a:t>
            </a:r>
          </a:p>
          <a:p>
            <a:pPr marL="285750" indent="-285750" algn="just" defTabSz="1219200" eaLnBrk="1" hangingPunct="1">
              <a:lnSpc>
                <a:spcPct val="150000"/>
              </a:lnSpc>
              <a:buFont typeface="Wingdings" panose="05000000000000000000" charset="0"/>
              <a:buChar char=""/>
            </a:pPr>
            <a:r>
              <a:rPr lang="zh-CN" dirty="0">
                <a:solidFill>
                  <a:srgbClr val="000000"/>
                </a:solidFill>
                <a:latin typeface="黑体" charset="0"/>
                <a:ea typeface="黑体" charset="0"/>
                <a:cs typeface="黑体" charset="0"/>
              </a:rPr>
              <a:t>2019年6月，中央“不忘初心、牢记使命”主题教育领导小组印发</a:t>
            </a:r>
            <a:r>
              <a:rPr lang="zh-CN" dirty="0">
                <a:solidFill>
                  <a:srgbClr val="FF0000"/>
                </a:solidFill>
                <a:latin typeface="黑体" charset="0"/>
                <a:ea typeface="黑体" charset="0"/>
                <a:cs typeface="黑体" charset="0"/>
              </a:rPr>
              <a:t>《关于抓好第一批主题教育学习教育、调查研究、检视问题、整改落实工作的通知》</a:t>
            </a:r>
            <a:r>
              <a:rPr lang="zh-CN" dirty="0">
                <a:solidFill>
                  <a:srgbClr val="000000"/>
                </a:solidFill>
                <a:latin typeface="黑体" charset="0"/>
                <a:ea typeface="黑体" charset="0"/>
                <a:cs typeface="黑体" charset="0"/>
              </a:rPr>
              <a:t>。</a:t>
            </a:r>
          </a:p>
          <a:p>
            <a:pPr marL="285750" indent="-285750" algn="just" defTabSz="1219200" eaLnBrk="1" hangingPunct="1">
              <a:lnSpc>
                <a:spcPct val="150000"/>
              </a:lnSpc>
              <a:buFont typeface="Wingdings" panose="05000000000000000000" charset="0"/>
              <a:buChar char=""/>
            </a:pPr>
            <a:r>
              <a:rPr lang="zh-CN" dirty="0">
                <a:solidFill>
                  <a:srgbClr val="000000"/>
                </a:solidFill>
                <a:latin typeface="黑体" charset="0"/>
                <a:ea typeface="黑体" charset="0"/>
                <a:cs typeface="黑体" charset="0"/>
              </a:rPr>
              <a:t>2019年9月，</a:t>
            </a:r>
            <a:r>
              <a:rPr lang="zh-CN" dirty="0">
                <a:solidFill>
                  <a:srgbClr val="FF0000"/>
                </a:solidFill>
                <a:latin typeface="黑体" charset="0"/>
                <a:ea typeface="黑体" charset="0"/>
                <a:cs typeface="黑体" charset="0"/>
              </a:rPr>
              <a:t>《关于开展第二批“不忘初心、牢记使命”主题教育的指导意见》</a:t>
            </a:r>
            <a:r>
              <a:rPr lang="zh-CN" dirty="0">
                <a:solidFill>
                  <a:srgbClr val="000000"/>
                </a:solidFill>
                <a:latin typeface="黑体" charset="0"/>
                <a:ea typeface="黑体" charset="0"/>
                <a:cs typeface="黑体" charset="0"/>
              </a:rPr>
              <a:t>印发。11月，《关于第二批主题教育单位基层党组织召开专题组织生活会和开展民主评议党员的通知》印发。</a:t>
            </a:r>
          </a:p>
          <a:p>
            <a:pPr marL="285750" indent="-285750" algn="just" defTabSz="1219200" eaLnBrk="1" hangingPunct="1">
              <a:lnSpc>
                <a:spcPct val="150000"/>
              </a:lnSpc>
              <a:buFont typeface="Wingdings" panose="05000000000000000000" charset="0"/>
              <a:buChar char=""/>
            </a:pPr>
            <a:r>
              <a:rPr lang="zh-CN" dirty="0">
                <a:solidFill>
                  <a:srgbClr val="000000"/>
                </a:solidFill>
                <a:latin typeface="黑体" charset="0"/>
                <a:ea typeface="黑体" charset="0"/>
                <a:cs typeface="黑体" charset="0"/>
              </a:rPr>
              <a:t>2020年1月8日，</a:t>
            </a:r>
            <a:r>
              <a:rPr lang="zh-CN" b="1" dirty="0">
                <a:solidFill>
                  <a:schemeClr val="tx1"/>
                </a:solidFill>
                <a:latin typeface="黑体" charset="0"/>
                <a:ea typeface="黑体" charset="0"/>
                <a:cs typeface="黑体" charset="0"/>
              </a:rPr>
              <a:t>“不忘初心、牢记使命”主题教育总结大会在北京召开</a:t>
            </a:r>
            <a:r>
              <a:rPr lang="zh-CN" dirty="0">
                <a:solidFill>
                  <a:srgbClr val="000000"/>
                </a:solidFill>
                <a:latin typeface="黑体" charset="0"/>
                <a:ea typeface="黑体" charset="0"/>
                <a:cs typeface="黑体" charset="0"/>
              </a:rPr>
              <a:t>。中共中央总书记、国家主席、中央军委主席习近平出席会议并发表重要讲话。</a:t>
            </a:r>
            <a:endParaRPr dirty="0">
              <a:latin typeface="黑体" charset="0"/>
              <a:ea typeface="黑体" charset="0"/>
              <a:cs typeface="黑体" charset="0"/>
            </a:endParaRPr>
          </a:p>
          <a:p>
            <a:pPr marL="285750" indent="-285750" algn="just" defTabSz="1219200" eaLnBrk="1" hangingPunct="1">
              <a:lnSpc>
                <a:spcPct val="150000"/>
              </a:lnSpc>
              <a:buFont typeface="Wingdings" panose="05000000000000000000" charset="0"/>
              <a:buChar char=""/>
            </a:pPr>
            <a:endParaRPr dirty="0">
              <a:latin typeface="黑体" charset="0"/>
              <a:ea typeface="黑体" charset="0"/>
              <a:cs typeface="黑体" charset="0"/>
            </a:endParaRPr>
          </a:p>
        </p:txBody>
      </p:sp>
      <p:sp>
        <p:nvSpPr>
          <p:cNvPr id="8" name="矩形 7"/>
          <p:cNvSpPr/>
          <p:nvPr/>
        </p:nvSpPr>
        <p:spPr>
          <a:xfrm>
            <a:off x="288290" y="967740"/>
            <a:ext cx="1803400" cy="737235"/>
          </a:xfrm>
          <a:prstGeom prst="rect">
            <a:avLst/>
          </a:prstGeom>
          <a:ln>
            <a:noFill/>
          </a:ln>
        </p:spPr>
        <p:txBody>
          <a:bodyPr wrap="square">
            <a:spAutoFit/>
          </a:bodyPr>
          <a:lstStyle/>
          <a:p>
            <a:pPr algn="ctr">
              <a:lnSpc>
                <a:spcPct val="150000"/>
              </a:lnSpc>
              <a:spcAft>
                <a:spcPts val="300"/>
              </a:spcAft>
            </a:pPr>
            <a:r>
              <a:rPr lang="zh-CN" altLang="en-US" sz="2800" b="1" dirty="0">
                <a:solidFill>
                  <a:srgbClr val="C00000"/>
                </a:solidFill>
                <a:latin typeface="微软雅黑" panose="020B0503020204020204" pitchFamily="34" charset="-122"/>
                <a:ea typeface="微软雅黑" panose="020B0503020204020204" pitchFamily="34" charset="-122"/>
              </a:rPr>
              <a:t>主要过程</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35" presetClass="path" presetSubtype="0" accel="50000" decel="50000" fill="hold" nodeType="withEffect">
                                  <p:stCondLst>
                                    <p:cond delay="0"/>
                                  </p:stCondLst>
                                  <p:childTnLst>
                                    <p:animMotion origin="layout" path="M -6.25E-7 -3.7037E-6 L 0.18997 -3.7037E-6 " pathEditMode="relative" rAng="0" ptsTypes="AA">
                                      <p:cBhvr>
                                        <p:cTn id="11" dur="1000" spd="-100000" fill="hold"/>
                                        <p:tgtEl>
                                          <p:spTgt spid="25"/>
                                        </p:tgtEl>
                                        <p:attrNameLst>
                                          <p:attrName>ppt_x</p:attrName>
                                          <p:attrName>ppt_y</p:attrName>
                                        </p:attrNameLst>
                                      </p:cBhvr>
                                      <p:rCtr x="9492" y="0"/>
                                    </p:animMotion>
                                  </p:childTnLst>
                                </p:cTn>
                              </p:par>
                              <p:par>
                                <p:cTn id="12" presetID="53" presetClass="entr" presetSubtype="16"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nodeType="withEffect">
                                  <p:stCondLst>
                                    <p:cond delay="0"/>
                                  </p:stCondLst>
                                  <p:childTnLst>
                                    <p:animMotion origin="layout" path="M 0 -3.7037E-6 L -0.41185 -3.7037E-6 " pathEditMode="relative" rAng="0" ptsTypes="AA">
                                      <p:cBhvr>
                                        <p:cTn id="18" dur="1000" spd="-100000" fill="hold"/>
                                        <p:tgtEl>
                                          <p:spTgt spid="26"/>
                                        </p:tgtEl>
                                        <p:attrNameLst>
                                          <p:attrName>ppt_x</p:attrName>
                                          <p:attrName>ppt_y</p:attrName>
                                        </p:attrNameLst>
                                      </p:cBhvr>
                                      <p:rCtr x="-20599"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50" fill="hold"/>
                                        <p:tgtEl>
                                          <p:spTgt spid="28"/>
                                        </p:tgtEl>
                                        <p:attrNameLst>
                                          <p:attrName>ppt_w</p:attrName>
                                        </p:attrNameLst>
                                      </p:cBhvr>
                                      <p:tavLst>
                                        <p:tav tm="0">
                                          <p:val>
                                            <p:fltVal val="0"/>
                                          </p:val>
                                        </p:tav>
                                        <p:tav tm="100000">
                                          <p:val>
                                            <p:strVal val="#ppt_w"/>
                                          </p:val>
                                        </p:tav>
                                      </p:tavLst>
                                    </p:anim>
                                    <p:anim calcmode="lin" valueType="num">
                                      <p:cBhvr>
                                        <p:cTn id="23" dur="250" fill="hold"/>
                                        <p:tgtEl>
                                          <p:spTgt spid="28"/>
                                        </p:tgtEl>
                                        <p:attrNameLst>
                                          <p:attrName>ppt_h</p:attrName>
                                        </p:attrNameLst>
                                      </p:cBhvr>
                                      <p:tavLst>
                                        <p:tav tm="0">
                                          <p:val>
                                            <p:fltVal val="0"/>
                                          </p:val>
                                        </p:tav>
                                        <p:tav tm="100000">
                                          <p:val>
                                            <p:strVal val="#ppt_h"/>
                                          </p:val>
                                        </p:tav>
                                      </p:tavLst>
                                    </p:anim>
                                    <p:animEffect transition="in" filter="fade">
                                      <p:cBhvr>
                                        <p:cTn id="24" dur="250"/>
                                        <p:tgtEl>
                                          <p:spTgt spid="28"/>
                                        </p:tgtEl>
                                      </p:cBhvr>
                                    </p:animEffect>
                                  </p:childTnLst>
                                </p:cTn>
                              </p:par>
                              <p:par>
                                <p:cTn id="25" presetID="6" presetClass="emph" presetSubtype="0" decel="100000" fill="hold" grpId="1" nodeType="withEffect">
                                  <p:stCondLst>
                                    <p:cond delay="200"/>
                                  </p:stCondLst>
                                  <p:childTnLst>
                                    <p:animScale>
                                      <p:cBhvr>
                                        <p:cTn id="26" dur="250" fill="hold"/>
                                        <p:tgtEl>
                                          <p:spTgt spid="28"/>
                                        </p:tgtEl>
                                      </p:cBhvr>
                                      <p:by x="120000" y="120000"/>
                                    </p:animScale>
                                  </p:childTnLst>
                                </p:cTn>
                              </p:par>
                              <p:par>
                                <p:cTn id="27" presetID="6" presetClass="emph" presetSubtype="0" decel="100000" fill="hold" grpId="2" nodeType="withEffect">
                                  <p:stCondLst>
                                    <p:cond delay="400"/>
                                  </p:stCondLst>
                                  <p:childTnLst>
                                    <p:animScale>
                                      <p:cBhvr>
                                        <p:cTn id="28" dur="250" fill="hold"/>
                                        <p:tgtEl>
                                          <p:spTgt spid="28"/>
                                        </p:tgtEl>
                                      </p:cBhvr>
                                      <p:by x="83000" y="83000"/>
                                    </p:animScale>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35" presetClass="path" presetSubtype="0" accel="50000" decel="50000" fill="hold" grpId="1" nodeType="withEffect">
                                  <p:stCondLst>
                                    <p:cond delay="0"/>
                                  </p:stCondLst>
                                  <p:childTnLst>
                                    <p:animMotion origin="layout" path="M -4.375E-6 -3.7037E-6 L -0.30273 -3.7037E-6 " pathEditMode="relative" rAng="0" ptsTypes="AA">
                                      <p:cBhvr>
                                        <p:cTn id="36" dur="1000" spd="-100000" fill="hold"/>
                                        <p:tgtEl>
                                          <p:spTgt spid="27"/>
                                        </p:tgtEl>
                                        <p:attrNameLst>
                                          <p:attrName>ppt_x</p:attrName>
                                          <p:attrName>ppt_y</p:attrName>
                                        </p:attrNameLst>
                                      </p:cBhvr>
                                      <p:rCtr x="-15143" y="0"/>
                                    </p:animMotion>
                                  </p:childTnLst>
                                </p:cTn>
                              </p:par>
                            </p:childTnLst>
                          </p:cTn>
                        </p:par>
                        <p:par>
                          <p:cTn id="37" fill="hold">
                            <p:stCondLst>
                              <p:cond delay="1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3300"/>
                            </p:stCondLst>
                            <p:childTnLst>
                              <p:par>
                                <p:cTn id="46" presetID="21"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heel(1)">
                                      <p:cBhvr>
                                        <p:cTn id="48" dur="1000"/>
                                        <p:tgtEl>
                                          <p:spTgt spid="6"/>
                                        </p:tgtEl>
                                      </p:cBhvr>
                                    </p:animEffect>
                                  </p:childTnLst>
                                </p:cTn>
                              </p:par>
                            </p:childTnLst>
                          </p:cTn>
                        </p:par>
                        <p:par>
                          <p:cTn id="49" fill="hold">
                            <p:stCondLst>
                              <p:cond delay="4300"/>
                            </p:stCondLst>
                            <p:childTnLst>
                              <p:par>
                                <p:cTn id="50" presetID="12" presetClass="entr" presetSubtype="1"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ppt_y</p:attrName>
                                        </p:attrNameLst>
                                      </p:cBhvr>
                                      <p:tavLst>
                                        <p:tav tm="0">
                                          <p:val>
                                            <p:strVal val="#ppt_y-#ppt_h*1.125000"/>
                                          </p:val>
                                        </p:tav>
                                        <p:tav tm="100000">
                                          <p:val>
                                            <p:strVal val="#ppt_y"/>
                                          </p:val>
                                        </p:tav>
                                      </p:tavLst>
                                    </p:anim>
                                    <p:animEffect transition="in" filter="wipe(down)">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bldLvl="0" animBg="1"/>
      <p:bldP spid="28" grpId="1" bldLvl="0" animBg="1"/>
      <p:bldP spid="28" grpId="2" bldLvl="0" animBg="1"/>
      <p:bldP spid="6" grpId="0" bldLvl="0" animBg="1"/>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287" y="353095"/>
            <a:ext cx="5262188" cy="460375"/>
          </a:xfrm>
          <a:prstGeom prst="rect">
            <a:avLst/>
          </a:prstGeom>
        </p:spPr>
        <p:txBody>
          <a:bodyPr wrap="square">
            <a:spAutoFit/>
          </a:bodyPr>
          <a:lstStyle/>
          <a:p>
            <a:r>
              <a:rPr lang="zh-CN" altLang="en-US" sz="2400" b="1" dirty="0">
                <a:solidFill>
                  <a:srgbClr val="C00000"/>
                </a:solidFill>
                <a:latin typeface="字体视界-NEW魏碑体" panose="02010601030101010101" pitchFamily="2" charset="-122"/>
                <a:ea typeface="字体视界-NEW魏碑体" panose="02010601030101010101" pitchFamily="2" charset="-122"/>
                <a:sym typeface="+mn-ea"/>
              </a:rPr>
              <a:t>“不忘初心 牢记使命” 主题教育</a:t>
            </a:r>
            <a:endParaRPr lang="zh-CN" altLang="en-US" sz="2400" b="1" dirty="0">
              <a:solidFill>
                <a:srgbClr val="C00000"/>
              </a:solidFill>
              <a:latin typeface="字体视界-NEW魏碑体" panose="02010601030101010101" pitchFamily="2" charset="-122"/>
              <a:ea typeface="字体视界-NEW魏碑体" panose="02010601030101010101" pitchFamily="2" charset="-122"/>
            </a:endParaRP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591820" y="1737360"/>
            <a:ext cx="11007725" cy="4591050"/>
          </a:xfrm>
          <a:prstGeom prst="rect">
            <a:avLst/>
          </a:prstGeom>
          <a:noFill/>
          <a:ln w="28575" cap="flat" cmpd="sng" algn="ctr">
            <a:solidFill>
              <a:srgbClr val="C00000"/>
            </a:solidFill>
            <a:prstDash val="sysDot"/>
          </a:ln>
          <a:effectLst/>
        </p:spPr>
        <p:txBody>
          <a:bodyPr rtlCol="0" anchor="ctr"/>
          <a:lstStyle/>
          <a:p>
            <a:pPr algn="ctr" fontAlgn="base">
              <a:spcBef>
                <a:spcPct val="0"/>
              </a:spcBef>
              <a:spcAft>
                <a:spcPct val="0"/>
              </a:spcAft>
              <a:buFont typeface="Arial" panose="020B0604020202090204" pitchFamily="34" charset="0"/>
              <a:buNone/>
              <a:defRPr/>
            </a:pPr>
            <a:endParaRPr lang="zh-CN" altLang="en-US" sz="1350" kern="0">
              <a:solidFill>
                <a:srgbClr val="535258"/>
              </a:solidFill>
              <a:latin typeface="Arial" panose="020B0604020202090204"/>
              <a:ea typeface="微软雅黑" panose="020F0502020204030204"/>
            </a:endParaRPr>
          </a:p>
        </p:txBody>
      </p:sp>
      <p:sp>
        <p:nvSpPr>
          <p:cNvPr id="7" name="矩形 24"/>
          <p:cNvSpPr>
            <a:spLocks noChangeArrowheads="1"/>
          </p:cNvSpPr>
          <p:nvPr/>
        </p:nvSpPr>
        <p:spPr bwMode="auto">
          <a:xfrm>
            <a:off x="735330" y="1858010"/>
            <a:ext cx="10720070" cy="4431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indent="0" algn="just" defTabSz="1219200" eaLnBrk="1" hangingPunct="1">
              <a:lnSpc>
                <a:spcPct val="150000"/>
              </a:lnSpc>
              <a:buFont typeface="Wingdings" panose="05000000000000000000" charset="0"/>
              <a:buNone/>
            </a:pPr>
            <a:r>
              <a:rPr lang="en-US" altLang="zh-CN" dirty="0">
                <a:solidFill>
                  <a:srgbClr val="000000"/>
                </a:solidFill>
                <a:latin typeface="黑体" charset="0"/>
                <a:ea typeface="黑体" charset="0"/>
                <a:cs typeface="黑体" charset="0"/>
              </a:rPr>
              <a:t>    </a:t>
            </a:r>
            <a:r>
              <a:rPr lang="zh-CN" b="1" dirty="0">
                <a:solidFill>
                  <a:srgbClr val="000000"/>
                </a:solidFill>
                <a:latin typeface="黑体" charset="0"/>
                <a:ea typeface="黑体" charset="0"/>
                <a:cs typeface="黑体" charset="0"/>
              </a:rPr>
              <a:t>“守初心、担使命，找差距、抓落实”</a:t>
            </a:r>
            <a:r>
              <a:rPr lang="zh-CN" dirty="0">
                <a:solidFill>
                  <a:srgbClr val="000000"/>
                </a:solidFill>
                <a:latin typeface="黑体" charset="0"/>
                <a:ea typeface="黑体" charset="0"/>
                <a:cs typeface="黑体" charset="0"/>
              </a:rPr>
              <a:t>的总要求，是根据新时代党的建设任务、针对党内存在的突出问题、结合这次主题教育的特点提出来的。</a:t>
            </a:r>
          </a:p>
          <a:p>
            <a:pPr indent="0" algn="just" defTabSz="1219200" eaLnBrk="1" hangingPunct="1">
              <a:lnSpc>
                <a:spcPct val="150000"/>
              </a:lnSpc>
              <a:buFont typeface="Wingdings" panose="05000000000000000000" charset="0"/>
              <a:buNone/>
            </a:pPr>
            <a:r>
              <a:rPr lang="zh-CN" dirty="0">
                <a:solidFill>
                  <a:srgbClr val="000000"/>
                </a:solidFill>
                <a:latin typeface="黑体" charset="0"/>
                <a:ea typeface="黑体" charset="0"/>
                <a:cs typeface="黑体" charset="0"/>
              </a:rPr>
              <a:t> </a:t>
            </a:r>
            <a:r>
              <a:rPr lang="zh-CN" sz="2000" dirty="0">
                <a:ln w="22225">
                  <a:solidFill>
                    <a:schemeClr val="accent2"/>
                  </a:solidFill>
                  <a:prstDash val="solid"/>
                </a:ln>
                <a:solidFill>
                  <a:schemeClr val="accent2">
                    <a:lumMod val="40000"/>
                    <a:lumOff val="60000"/>
                  </a:schemeClr>
                </a:solidFill>
                <a:effectLst/>
                <a:latin typeface="黑体" charset="0"/>
                <a:ea typeface="黑体" charset="0"/>
                <a:cs typeface="黑体" charset="0"/>
              </a:rPr>
              <a:t>   守初心</a:t>
            </a:r>
            <a:r>
              <a:rPr lang="zh-CN" dirty="0">
                <a:solidFill>
                  <a:srgbClr val="000000"/>
                </a:solidFill>
                <a:latin typeface="黑体" charset="0"/>
                <a:ea typeface="黑体" charset="0"/>
                <a:cs typeface="黑体" charset="0"/>
              </a:rPr>
              <a:t>：牢记全心全意为人民服务的根本宗旨，以坚定的理想信念坚守初心，牢记人民对美好生活的向往就是我们的奋斗目标。</a:t>
            </a:r>
          </a:p>
          <a:p>
            <a:pPr indent="0" algn="just" defTabSz="1219200" eaLnBrk="1" hangingPunct="1">
              <a:lnSpc>
                <a:spcPct val="150000"/>
              </a:lnSpc>
              <a:buFont typeface="Wingdings" panose="05000000000000000000" charset="0"/>
              <a:buNone/>
            </a:pPr>
            <a:r>
              <a:rPr lang="zh-CN" dirty="0">
                <a:solidFill>
                  <a:srgbClr val="000000"/>
                </a:solidFill>
                <a:latin typeface="黑体" charset="0"/>
                <a:ea typeface="黑体" charset="0"/>
                <a:cs typeface="黑体" charset="0"/>
              </a:rPr>
              <a:t>  </a:t>
            </a:r>
            <a:r>
              <a:rPr lang="zh-CN" sz="2000" dirty="0">
                <a:ln w="22225">
                  <a:solidFill>
                    <a:schemeClr val="accent2"/>
                  </a:solidFill>
                  <a:prstDash val="solid"/>
                </a:ln>
                <a:solidFill>
                  <a:schemeClr val="accent2">
                    <a:lumMod val="40000"/>
                    <a:lumOff val="60000"/>
                  </a:schemeClr>
                </a:solidFill>
                <a:effectLst/>
                <a:latin typeface="黑体" charset="0"/>
                <a:ea typeface="黑体" charset="0"/>
                <a:cs typeface="黑体" charset="0"/>
              </a:rPr>
              <a:t>  担使命</a:t>
            </a:r>
            <a:r>
              <a:rPr lang="zh-CN" dirty="0">
                <a:solidFill>
                  <a:srgbClr val="000000"/>
                </a:solidFill>
                <a:latin typeface="黑体" charset="0"/>
                <a:ea typeface="黑体" charset="0"/>
                <a:cs typeface="黑体" charset="0"/>
              </a:rPr>
              <a:t>：牢记我们党肩负的实现中华民族伟大复兴的历史使命，勇于担当负责，积极主动作为，用科学的理念、长远的眼光、务实的作风谋划事业。</a:t>
            </a:r>
          </a:p>
          <a:p>
            <a:pPr indent="0" algn="just" defTabSz="1219200" eaLnBrk="1" hangingPunct="1">
              <a:lnSpc>
                <a:spcPct val="150000"/>
              </a:lnSpc>
              <a:buFont typeface="Wingdings" panose="05000000000000000000" charset="0"/>
              <a:buNone/>
            </a:pPr>
            <a:r>
              <a:rPr lang="zh-CN" dirty="0">
                <a:solidFill>
                  <a:srgbClr val="000000"/>
                </a:solidFill>
                <a:latin typeface="黑体" charset="0"/>
                <a:ea typeface="黑体" charset="0"/>
                <a:cs typeface="黑体" charset="0"/>
              </a:rPr>
              <a:t>  </a:t>
            </a:r>
            <a:r>
              <a:rPr lang="zh-CN" sz="2000" dirty="0">
                <a:ln w="22225">
                  <a:solidFill>
                    <a:schemeClr val="accent2"/>
                  </a:solidFill>
                  <a:prstDash val="solid"/>
                </a:ln>
                <a:solidFill>
                  <a:schemeClr val="accent2">
                    <a:lumMod val="40000"/>
                    <a:lumOff val="60000"/>
                  </a:schemeClr>
                </a:solidFill>
                <a:effectLst/>
                <a:latin typeface="黑体" charset="0"/>
                <a:ea typeface="黑体" charset="0"/>
                <a:cs typeface="黑体" charset="0"/>
              </a:rPr>
              <a:t>  找差距</a:t>
            </a:r>
            <a:r>
              <a:rPr lang="zh-CN" dirty="0">
                <a:solidFill>
                  <a:srgbClr val="000000"/>
                </a:solidFill>
                <a:latin typeface="黑体" charset="0"/>
                <a:ea typeface="黑体" charset="0"/>
                <a:cs typeface="黑体" charset="0"/>
              </a:rPr>
              <a:t>：对照</a:t>
            </a:r>
            <a:r>
              <a:rPr lang="zh-CN" altLang="en-US" dirty="0">
                <a:solidFill>
                  <a:srgbClr val="000000"/>
                </a:solidFill>
                <a:latin typeface="黑体" charset="0"/>
                <a:ea typeface="黑体" charset="0"/>
                <a:cs typeface="黑体" charset="0"/>
              </a:rPr>
              <a:t>习近平</a:t>
            </a:r>
            <a:r>
              <a:rPr lang="zh-CN" dirty="0">
                <a:solidFill>
                  <a:srgbClr val="000000"/>
                </a:solidFill>
                <a:latin typeface="黑体" charset="0"/>
                <a:ea typeface="黑体" charset="0"/>
                <a:cs typeface="黑体" charset="0"/>
              </a:rPr>
              <a:t>新时代中国特色社会主义思想和党中央决策部署，对照党章党规，对照人民群众新期待，对照先进典型、身边榜样，坚持高标准、严要求。</a:t>
            </a:r>
          </a:p>
          <a:p>
            <a:pPr indent="0" algn="just" defTabSz="1219200" eaLnBrk="1" hangingPunct="1">
              <a:lnSpc>
                <a:spcPct val="150000"/>
              </a:lnSpc>
              <a:buFont typeface="Wingdings" panose="05000000000000000000" charset="0"/>
              <a:buNone/>
            </a:pPr>
            <a:r>
              <a:rPr lang="zh-CN" dirty="0">
                <a:solidFill>
                  <a:srgbClr val="000000"/>
                </a:solidFill>
                <a:latin typeface="黑体" charset="0"/>
                <a:ea typeface="黑体" charset="0"/>
                <a:cs typeface="黑体" charset="0"/>
              </a:rPr>
              <a:t>  </a:t>
            </a:r>
            <a:r>
              <a:rPr lang="zh-CN" sz="2000" dirty="0">
                <a:ln w="22225">
                  <a:solidFill>
                    <a:schemeClr val="accent2"/>
                  </a:solidFill>
                  <a:prstDash val="solid"/>
                </a:ln>
                <a:solidFill>
                  <a:schemeClr val="accent2">
                    <a:lumMod val="40000"/>
                    <a:lumOff val="60000"/>
                  </a:schemeClr>
                </a:solidFill>
                <a:effectLst/>
                <a:latin typeface="黑体" charset="0"/>
                <a:ea typeface="黑体" charset="0"/>
                <a:cs typeface="黑体" charset="0"/>
              </a:rPr>
              <a:t>  抓落实</a:t>
            </a:r>
            <a:r>
              <a:rPr lang="zh-CN" dirty="0">
                <a:solidFill>
                  <a:srgbClr val="000000"/>
                </a:solidFill>
                <a:latin typeface="黑体" charset="0"/>
                <a:ea typeface="黑体" charset="0"/>
                <a:cs typeface="黑体" charset="0"/>
              </a:rPr>
              <a:t>：把</a:t>
            </a:r>
            <a:r>
              <a:rPr lang="zh-CN" altLang="en-US" dirty="0">
                <a:solidFill>
                  <a:srgbClr val="000000"/>
                </a:solidFill>
                <a:latin typeface="黑体" charset="0"/>
                <a:ea typeface="黑体" charset="0"/>
                <a:cs typeface="黑体" charset="0"/>
              </a:rPr>
              <a:t>习近平</a:t>
            </a:r>
            <a:r>
              <a:rPr lang="zh-CN" dirty="0">
                <a:solidFill>
                  <a:srgbClr val="000000"/>
                </a:solidFill>
                <a:latin typeface="黑体" charset="0"/>
                <a:ea typeface="黑体" charset="0"/>
                <a:cs typeface="黑体" charset="0"/>
              </a:rPr>
              <a:t>新时代中国特色社会主义思想转化为推进改革发展稳定和党的建设各项工作的实际行动，把初心使命变成党员干部锐意进取、开拓创新的精气神和埋头苦干、真抓实干的自觉行动。</a:t>
            </a:r>
          </a:p>
        </p:txBody>
      </p:sp>
      <p:sp>
        <p:nvSpPr>
          <p:cNvPr id="8" name="矩形 7"/>
          <p:cNvSpPr/>
          <p:nvPr/>
        </p:nvSpPr>
        <p:spPr>
          <a:xfrm>
            <a:off x="288290" y="967740"/>
            <a:ext cx="1803400" cy="737235"/>
          </a:xfrm>
          <a:prstGeom prst="rect">
            <a:avLst/>
          </a:prstGeom>
          <a:ln>
            <a:noFill/>
          </a:ln>
        </p:spPr>
        <p:txBody>
          <a:bodyPr wrap="square">
            <a:spAutoFit/>
          </a:bodyPr>
          <a:lstStyle/>
          <a:p>
            <a:pPr algn="ctr">
              <a:lnSpc>
                <a:spcPct val="150000"/>
              </a:lnSpc>
              <a:spcAft>
                <a:spcPts val="300"/>
              </a:spcAft>
            </a:pPr>
            <a:r>
              <a:rPr lang="zh-CN" altLang="en-US" sz="2800" b="1" dirty="0">
                <a:solidFill>
                  <a:srgbClr val="C00000"/>
                </a:solidFill>
                <a:latin typeface="微软雅黑" panose="020B0503020204020204" pitchFamily="34" charset="-122"/>
                <a:ea typeface="微软雅黑" panose="020B0503020204020204" pitchFamily="34" charset="-122"/>
              </a:rPr>
              <a:t>主要内容</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35" presetClass="path" presetSubtype="0" accel="50000" decel="50000" fill="hold" nodeType="withEffect">
                                  <p:stCondLst>
                                    <p:cond delay="0"/>
                                  </p:stCondLst>
                                  <p:childTnLst>
                                    <p:animMotion origin="layout" path="M -6.25E-7 -3.7037E-6 L 0.18997 -3.7037E-6 " pathEditMode="relative" rAng="0" ptsTypes="AA">
                                      <p:cBhvr>
                                        <p:cTn id="11" dur="1000" spd="-100000" fill="hold"/>
                                        <p:tgtEl>
                                          <p:spTgt spid="25"/>
                                        </p:tgtEl>
                                        <p:attrNameLst>
                                          <p:attrName>ppt_x</p:attrName>
                                          <p:attrName>ppt_y</p:attrName>
                                        </p:attrNameLst>
                                      </p:cBhvr>
                                      <p:rCtr x="9492" y="0"/>
                                    </p:animMotion>
                                  </p:childTnLst>
                                </p:cTn>
                              </p:par>
                              <p:par>
                                <p:cTn id="12" presetID="53" presetClass="entr" presetSubtype="16"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nodeType="withEffect">
                                  <p:stCondLst>
                                    <p:cond delay="0"/>
                                  </p:stCondLst>
                                  <p:childTnLst>
                                    <p:animMotion origin="layout" path="M 0 -3.7037E-6 L -0.41185 -3.7037E-6 " pathEditMode="relative" rAng="0" ptsTypes="AA">
                                      <p:cBhvr>
                                        <p:cTn id="18" dur="1000" spd="-100000" fill="hold"/>
                                        <p:tgtEl>
                                          <p:spTgt spid="26"/>
                                        </p:tgtEl>
                                        <p:attrNameLst>
                                          <p:attrName>ppt_x</p:attrName>
                                          <p:attrName>ppt_y</p:attrName>
                                        </p:attrNameLst>
                                      </p:cBhvr>
                                      <p:rCtr x="-20599"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50" fill="hold"/>
                                        <p:tgtEl>
                                          <p:spTgt spid="28"/>
                                        </p:tgtEl>
                                        <p:attrNameLst>
                                          <p:attrName>ppt_w</p:attrName>
                                        </p:attrNameLst>
                                      </p:cBhvr>
                                      <p:tavLst>
                                        <p:tav tm="0">
                                          <p:val>
                                            <p:fltVal val="0"/>
                                          </p:val>
                                        </p:tav>
                                        <p:tav tm="100000">
                                          <p:val>
                                            <p:strVal val="#ppt_w"/>
                                          </p:val>
                                        </p:tav>
                                      </p:tavLst>
                                    </p:anim>
                                    <p:anim calcmode="lin" valueType="num">
                                      <p:cBhvr>
                                        <p:cTn id="23" dur="250" fill="hold"/>
                                        <p:tgtEl>
                                          <p:spTgt spid="28"/>
                                        </p:tgtEl>
                                        <p:attrNameLst>
                                          <p:attrName>ppt_h</p:attrName>
                                        </p:attrNameLst>
                                      </p:cBhvr>
                                      <p:tavLst>
                                        <p:tav tm="0">
                                          <p:val>
                                            <p:fltVal val="0"/>
                                          </p:val>
                                        </p:tav>
                                        <p:tav tm="100000">
                                          <p:val>
                                            <p:strVal val="#ppt_h"/>
                                          </p:val>
                                        </p:tav>
                                      </p:tavLst>
                                    </p:anim>
                                    <p:animEffect transition="in" filter="fade">
                                      <p:cBhvr>
                                        <p:cTn id="24" dur="250"/>
                                        <p:tgtEl>
                                          <p:spTgt spid="28"/>
                                        </p:tgtEl>
                                      </p:cBhvr>
                                    </p:animEffect>
                                  </p:childTnLst>
                                </p:cTn>
                              </p:par>
                              <p:par>
                                <p:cTn id="25" presetID="6" presetClass="emph" presetSubtype="0" decel="100000" fill="hold" grpId="1" nodeType="withEffect">
                                  <p:stCondLst>
                                    <p:cond delay="200"/>
                                  </p:stCondLst>
                                  <p:childTnLst>
                                    <p:animScale>
                                      <p:cBhvr>
                                        <p:cTn id="26" dur="250" fill="hold"/>
                                        <p:tgtEl>
                                          <p:spTgt spid="28"/>
                                        </p:tgtEl>
                                      </p:cBhvr>
                                      <p:by x="120000" y="120000"/>
                                    </p:animScale>
                                  </p:childTnLst>
                                </p:cTn>
                              </p:par>
                              <p:par>
                                <p:cTn id="27" presetID="6" presetClass="emph" presetSubtype="0" decel="100000" fill="hold" grpId="2" nodeType="withEffect">
                                  <p:stCondLst>
                                    <p:cond delay="400"/>
                                  </p:stCondLst>
                                  <p:childTnLst>
                                    <p:animScale>
                                      <p:cBhvr>
                                        <p:cTn id="28" dur="250" fill="hold"/>
                                        <p:tgtEl>
                                          <p:spTgt spid="28"/>
                                        </p:tgtEl>
                                      </p:cBhvr>
                                      <p:by x="83000" y="83000"/>
                                    </p:animScale>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35" presetClass="path" presetSubtype="0" accel="50000" decel="50000" fill="hold" grpId="1" nodeType="withEffect">
                                  <p:stCondLst>
                                    <p:cond delay="0"/>
                                  </p:stCondLst>
                                  <p:childTnLst>
                                    <p:animMotion origin="layout" path="M -4.375E-6 -3.7037E-6 L -0.30273 -3.7037E-6 " pathEditMode="relative" rAng="0" ptsTypes="AA">
                                      <p:cBhvr>
                                        <p:cTn id="36" dur="1000" spd="-100000" fill="hold"/>
                                        <p:tgtEl>
                                          <p:spTgt spid="27"/>
                                        </p:tgtEl>
                                        <p:attrNameLst>
                                          <p:attrName>ppt_x</p:attrName>
                                          <p:attrName>ppt_y</p:attrName>
                                        </p:attrNameLst>
                                      </p:cBhvr>
                                      <p:rCtr x="-15143" y="0"/>
                                    </p:animMotion>
                                  </p:childTnLst>
                                </p:cTn>
                              </p:par>
                            </p:childTnLst>
                          </p:cTn>
                        </p:par>
                        <p:par>
                          <p:cTn id="37" fill="hold">
                            <p:stCondLst>
                              <p:cond delay="1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3300"/>
                            </p:stCondLst>
                            <p:childTnLst>
                              <p:par>
                                <p:cTn id="46" presetID="21"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heel(1)">
                                      <p:cBhvr>
                                        <p:cTn id="48" dur="1000"/>
                                        <p:tgtEl>
                                          <p:spTgt spid="6"/>
                                        </p:tgtEl>
                                      </p:cBhvr>
                                    </p:animEffect>
                                  </p:childTnLst>
                                </p:cTn>
                              </p:par>
                            </p:childTnLst>
                          </p:cTn>
                        </p:par>
                        <p:par>
                          <p:cTn id="49" fill="hold">
                            <p:stCondLst>
                              <p:cond delay="4300"/>
                            </p:stCondLst>
                            <p:childTnLst>
                              <p:par>
                                <p:cTn id="50" presetID="12" presetClass="entr" presetSubtype="1"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ppt_y</p:attrName>
                                        </p:attrNameLst>
                                      </p:cBhvr>
                                      <p:tavLst>
                                        <p:tav tm="0">
                                          <p:val>
                                            <p:strVal val="#ppt_y-#ppt_h*1.125000"/>
                                          </p:val>
                                        </p:tav>
                                        <p:tav tm="100000">
                                          <p:val>
                                            <p:strVal val="#ppt_y"/>
                                          </p:val>
                                        </p:tav>
                                      </p:tavLst>
                                    </p:anim>
                                    <p:animEffect transition="in" filter="wipe(down)">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bldLvl="0" animBg="1"/>
      <p:bldP spid="28" grpId="1" bldLvl="0" animBg="1"/>
      <p:bldP spid="28" grpId="2" bldLvl="0" animBg="1"/>
      <p:bldP spid="6" grpId="0" bldLvl="0" animBg="1"/>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287" y="353095"/>
            <a:ext cx="5262188" cy="460375"/>
          </a:xfrm>
          <a:prstGeom prst="rect">
            <a:avLst/>
          </a:prstGeom>
        </p:spPr>
        <p:txBody>
          <a:bodyPr wrap="square">
            <a:spAutoFit/>
          </a:bodyPr>
          <a:lstStyle/>
          <a:p>
            <a:r>
              <a:rPr lang="zh-CN" altLang="en-US" sz="2400" b="1" dirty="0">
                <a:solidFill>
                  <a:srgbClr val="C00000"/>
                </a:solidFill>
                <a:latin typeface="字体视界-NEW魏碑体" panose="02010601030101010101" pitchFamily="2" charset="-122"/>
                <a:ea typeface="字体视界-NEW魏碑体" panose="02010601030101010101" pitchFamily="2" charset="-122"/>
                <a:sym typeface="+mn-ea"/>
              </a:rPr>
              <a:t>“不忘初心 牢记使命” 主题教育</a:t>
            </a:r>
            <a:endParaRPr lang="zh-CN" altLang="en-US" sz="2400" b="1" dirty="0">
              <a:solidFill>
                <a:srgbClr val="C00000"/>
              </a:solidFill>
              <a:latin typeface="字体视界-NEW魏碑体" panose="02010601030101010101" pitchFamily="2" charset="-122"/>
              <a:ea typeface="字体视界-NEW魏碑体" panose="02010601030101010101" pitchFamily="2" charset="-122"/>
            </a:endParaRP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335915" y="1617345"/>
            <a:ext cx="11521440" cy="4966335"/>
          </a:xfrm>
          <a:prstGeom prst="rect">
            <a:avLst/>
          </a:prstGeom>
          <a:noFill/>
          <a:ln w="28575" cap="flat" cmpd="sng" algn="ctr">
            <a:solidFill>
              <a:srgbClr val="C00000"/>
            </a:solidFill>
            <a:prstDash val="sysDot"/>
          </a:ln>
          <a:effectLst/>
        </p:spPr>
        <p:txBody>
          <a:bodyPr rtlCol="0" anchor="ctr"/>
          <a:lstStyle/>
          <a:p>
            <a:pPr algn="ctr" fontAlgn="base">
              <a:spcBef>
                <a:spcPct val="0"/>
              </a:spcBef>
              <a:spcAft>
                <a:spcPct val="0"/>
              </a:spcAft>
              <a:buFont typeface="Arial" panose="020B0604020202090204" pitchFamily="34" charset="0"/>
              <a:buNone/>
              <a:defRPr/>
            </a:pPr>
            <a:endParaRPr lang="zh-CN" altLang="en-US" sz="1350" kern="0">
              <a:solidFill>
                <a:srgbClr val="535258"/>
              </a:solidFill>
              <a:latin typeface="Arial" panose="020B0604020202090204"/>
              <a:ea typeface="微软雅黑" panose="020F0502020204030204"/>
            </a:endParaRPr>
          </a:p>
        </p:txBody>
      </p:sp>
      <p:sp>
        <p:nvSpPr>
          <p:cNvPr id="7" name="矩形 24"/>
          <p:cNvSpPr>
            <a:spLocks noChangeArrowheads="1"/>
          </p:cNvSpPr>
          <p:nvPr/>
        </p:nvSpPr>
        <p:spPr bwMode="auto">
          <a:xfrm>
            <a:off x="443865" y="1740535"/>
            <a:ext cx="11306175" cy="466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285750" indent="-285750" algn="just" defTabSz="1219200" eaLnBrk="1" hangingPunct="1">
              <a:lnSpc>
                <a:spcPct val="150000"/>
              </a:lnSpc>
              <a:buClrTx/>
              <a:buSzTx/>
              <a:buFont typeface="Wingdings" panose="05000000000000000000" charset="0"/>
              <a:buChar char=""/>
            </a:pPr>
            <a:r>
              <a:rPr lang="zh-CN" b="1">
                <a:solidFill>
                  <a:srgbClr val="FF0000"/>
                </a:solidFill>
                <a:latin typeface="黑体" charset="0"/>
                <a:ea typeface="黑体" charset="0"/>
                <a:cs typeface="黑体" charset="0"/>
              </a:rPr>
              <a:t>结合实际，创造性开展工作</a:t>
            </a:r>
            <a:r>
              <a:rPr lang="zh-CN">
                <a:solidFill>
                  <a:srgbClr val="000000"/>
                </a:solidFill>
                <a:latin typeface="黑体" charset="0"/>
                <a:ea typeface="黑体" charset="0"/>
                <a:cs typeface="黑体" charset="0"/>
              </a:rPr>
              <a:t>，把学习教育、调查研究、检视问题、整改落实贯穿主题教育全过程，努力取得最好成效。</a:t>
            </a:r>
          </a:p>
          <a:p>
            <a:pPr marL="285750" indent="-285750" algn="just" defTabSz="1219200" eaLnBrk="1" hangingPunct="1">
              <a:lnSpc>
                <a:spcPct val="150000"/>
              </a:lnSpc>
              <a:buClrTx/>
              <a:buSzTx/>
              <a:buFont typeface="Wingdings" panose="05000000000000000000" charset="0"/>
              <a:buChar char=""/>
            </a:pPr>
            <a:r>
              <a:rPr lang="zh-CN" b="1">
                <a:solidFill>
                  <a:srgbClr val="FF0000"/>
                </a:solidFill>
                <a:latin typeface="黑体" charset="0"/>
                <a:ea typeface="黑体" charset="0"/>
                <a:cs typeface="黑体" charset="0"/>
              </a:rPr>
              <a:t>强化理论武装，深入开展革命传统教育、形势政策教育、先进典型教育和警示教育</a:t>
            </a:r>
            <a:r>
              <a:rPr lang="zh-CN">
                <a:solidFill>
                  <a:srgbClr val="000000"/>
                </a:solidFill>
                <a:latin typeface="黑体" charset="0"/>
                <a:ea typeface="黑体" charset="0"/>
                <a:cs typeface="黑体" charset="0"/>
              </a:rPr>
              <a:t>，聚焦解决思想根子问题，自觉对表对标，增强学习教育针对性、实效性、感染力。</a:t>
            </a:r>
          </a:p>
          <a:p>
            <a:pPr marL="285750" indent="-285750" algn="just" defTabSz="1219200" eaLnBrk="1" hangingPunct="1">
              <a:lnSpc>
                <a:spcPct val="150000"/>
              </a:lnSpc>
              <a:buClrTx/>
              <a:buSzTx/>
              <a:buFont typeface="Wingdings" panose="05000000000000000000" charset="0"/>
              <a:buChar char=""/>
            </a:pPr>
            <a:r>
              <a:rPr lang="zh-CN" b="1">
                <a:solidFill>
                  <a:srgbClr val="FF0000"/>
                </a:solidFill>
                <a:latin typeface="黑体" charset="0"/>
                <a:ea typeface="黑体" charset="0"/>
                <a:cs typeface="黑体" charset="0"/>
              </a:rPr>
              <a:t>教育引导广大党员干部了解民情、掌握实情</a:t>
            </a:r>
            <a:r>
              <a:rPr lang="zh-CN">
                <a:solidFill>
                  <a:srgbClr val="000000"/>
                </a:solidFill>
                <a:latin typeface="黑体" charset="0"/>
                <a:ea typeface="黑体" charset="0"/>
                <a:cs typeface="黑体" charset="0"/>
              </a:rPr>
              <a:t>，搞清楚问题是什么、症结在哪里，拿出破解难题的实招、硬招。</a:t>
            </a:r>
          </a:p>
          <a:p>
            <a:pPr marL="285750" indent="-285750" algn="just" defTabSz="1219200" eaLnBrk="1" hangingPunct="1">
              <a:lnSpc>
                <a:spcPct val="150000"/>
              </a:lnSpc>
              <a:buClrTx/>
              <a:buSzTx/>
              <a:buFont typeface="Wingdings" panose="05000000000000000000" charset="0"/>
              <a:buChar char=""/>
            </a:pPr>
            <a:r>
              <a:rPr lang="zh-CN" b="1">
                <a:solidFill>
                  <a:srgbClr val="FF0000"/>
                </a:solidFill>
                <a:latin typeface="黑体" charset="0"/>
                <a:ea typeface="黑体" charset="0"/>
                <a:cs typeface="黑体" charset="0"/>
              </a:rPr>
              <a:t>教育党员干部以刀刃向内的自我革命精神，广泛听取意见</a:t>
            </a:r>
            <a:r>
              <a:rPr lang="zh-CN">
                <a:solidFill>
                  <a:srgbClr val="000000"/>
                </a:solidFill>
                <a:latin typeface="黑体" charset="0"/>
                <a:ea typeface="黑体" charset="0"/>
                <a:cs typeface="黑体" charset="0"/>
              </a:rPr>
              <a:t>，认真检视反思，把问题找实、把根源挖深，明确努力方向和改进措施，切实把问题解决好。</a:t>
            </a:r>
          </a:p>
          <a:p>
            <a:pPr marL="285750" indent="-285750" algn="just" defTabSz="1219200" eaLnBrk="1" hangingPunct="1">
              <a:lnSpc>
                <a:spcPct val="150000"/>
              </a:lnSpc>
              <a:buClrTx/>
              <a:buSzTx/>
              <a:buFont typeface="Wingdings" panose="05000000000000000000" charset="0"/>
              <a:buChar char=""/>
            </a:pPr>
            <a:r>
              <a:rPr lang="zh-CN" b="1">
                <a:solidFill>
                  <a:srgbClr val="FF0000"/>
                </a:solidFill>
                <a:latin typeface="黑体" charset="0"/>
                <a:ea typeface="黑体" charset="0"/>
                <a:cs typeface="黑体" charset="0"/>
              </a:rPr>
              <a:t>把“改”字贯穿始终，立查立改、即知即改</a:t>
            </a:r>
            <a:r>
              <a:rPr lang="zh-CN">
                <a:solidFill>
                  <a:srgbClr val="000000"/>
                </a:solidFill>
                <a:latin typeface="黑体" charset="0"/>
                <a:ea typeface="黑体" charset="0"/>
                <a:cs typeface="黑体" charset="0"/>
              </a:rPr>
              <a:t>，能够当下改的，明确时限和要求，按期整改到位；一时解决不了的，要盯住不放，通过不断深化认识、增强自觉，明确阶段目标，持续整改。</a:t>
            </a:r>
          </a:p>
          <a:p>
            <a:pPr marL="285750" indent="-285750" algn="just" defTabSz="1219200" eaLnBrk="1" hangingPunct="1">
              <a:lnSpc>
                <a:spcPct val="150000"/>
              </a:lnSpc>
              <a:buClrTx/>
              <a:buSzTx/>
              <a:buFont typeface="Wingdings" panose="05000000000000000000" charset="0"/>
              <a:buChar char=""/>
            </a:pPr>
            <a:r>
              <a:rPr lang="zh-CN" b="1">
                <a:solidFill>
                  <a:srgbClr val="FF0000"/>
                </a:solidFill>
                <a:latin typeface="黑体" charset="0"/>
                <a:ea typeface="黑体" charset="0"/>
                <a:cs typeface="黑体" charset="0"/>
              </a:rPr>
              <a:t>有针对性地列出需要整治的突出问题，进行集中治理</a:t>
            </a:r>
            <a:r>
              <a:rPr lang="zh-CN">
                <a:solidFill>
                  <a:srgbClr val="000000"/>
                </a:solidFill>
                <a:latin typeface="黑体" charset="0"/>
                <a:ea typeface="黑体" charset="0"/>
                <a:cs typeface="黑体" charset="0"/>
              </a:rPr>
              <a:t>。专项整治情况要以适当方式向党员干部群众进行通报，对专项整治中发现的违纪违法问题，要严肃查处。</a:t>
            </a:r>
          </a:p>
        </p:txBody>
      </p:sp>
      <p:sp>
        <p:nvSpPr>
          <p:cNvPr id="8" name="矩形 7"/>
          <p:cNvSpPr/>
          <p:nvPr/>
        </p:nvSpPr>
        <p:spPr>
          <a:xfrm>
            <a:off x="356235" y="814705"/>
            <a:ext cx="1803400" cy="737235"/>
          </a:xfrm>
          <a:prstGeom prst="rect">
            <a:avLst/>
          </a:prstGeom>
          <a:ln>
            <a:noFill/>
          </a:ln>
        </p:spPr>
        <p:txBody>
          <a:bodyPr wrap="square">
            <a:spAutoFit/>
          </a:bodyPr>
          <a:lstStyle/>
          <a:p>
            <a:pPr algn="ctr">
              <a:lnSpc>
                <a:spcPct val="150000"/>
              </a:lnSpc>
              <a:spcAft>
                <a:spcPts val="300"/>
              </a:spcAft>
            </a:pPr>
            <a:r>
              <a:rPr lang="zh-CN" altLang="en-US" sz="2800" b="1" dirty="0">
                <a:solidFill>
                  <a:srgbClr val="C00000"/>
                </a:solidFill>
                <a:latin typeface="微软雅黑" panose="020B0503020204020204" pitchFamily="34" charset="-122"/>
                <a:ea typeface="微软雅黑" panose="020B0503020204020204" pitchFamily="34" charset="-122"/>
              </a:rPr>
              <a:t>重点措施</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35" presetClass="path" presetSubtype="0" accel="50000" decel="50000" fill="hold" nodeType="withEffect">
                                  <p:stCondLst>
                                    <p:cond delay="0"/>
                                  </p:stCondLst>
                                  <p:childTnLst>
                                    <p:animMotion origin="layout" path="M -6.25E-7 -3.7037E-6 L 0.18997 -3.7037E-6 " pathEditMode="relative" rAng="0" ptsTypes="AA">
                                      <p:cBhvr>
                                        <p:cTn id="11" dur="1000" spd="-100000" fill="hold"/>
                                        <p:tgtEl>
                                          <p:spTgt spid="25"/>
                                        </p:tgtEl>
                                        <p:attrNameLst>
                                          <p:attrName>ppt_x</p:attrName>
                                          <p:attrName>ppt_y</p:attrName>
                                        </p:attrNameLst>
                                      </p:cBhvr>
                                      <p:rCtr x="9492" y="0"/>
                                    </p:animMotion>
                                  </p:childTnLst>
                                </p:cTn>
                              </p:par>
                              <p:par>
                                <p:cTn id="12" presetID="53" presetClass="entr" presetSubtype="16"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nodeType="withEffect">
                                  <p:stCondLst>
                                    <p:cond delay="0"/>
                                  </p:stCondLst>
                                  <p:childTnLst>
                                    <p:animMotion origin="layout" path="M 0 -3.7037E-6 L -0.41185 -3.7037E-6 " pathEditMode="relative" rAng="0" ptsTypes="AA">
                                      <p:cBhvr>
                                        <p:cTn id="18" dur="1000" spd="-100000" fill="hold"/>
                                        <p:tgtEl>
                                          <p:spTgt spid="26"/>
                                        </p:tgtEl>
                                        <p:attrNameLst>
                                          <p:attrName>ppt_x</p:attrName>
                                          <p:attrName>ppt_y</p:attrName>
                                        </p:attrNameLst>
                                      </p:cBhvr>
                                      <p:rCtr x="-20599"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50" fill="hold"/>
                                        <p:tgtEl>
                                          <p:spTgt spid="28"/>
                                        </p:tgtEl>
                                        <p:attrNameLst>
                                          <p:attrName>ppt_w</p:attrName>
                                        </p:attrNameLst>
                                      </p:cBhvr>
                                      <p:tavLst>
                                        <p:tav tm="0">
                                          <p:val>
                                            <p:fltVal val="0"/>
                                          </p:val>
                                        </p:tav>
                                        <p:tav tm="100000">
                                          <p:val>
                                            <p:strVal val="#ppt_w"/>
                                          </p:val>
                                        </p:tav>
                                      </p:tavLst>
                                    </p:anim>
                                    <p:anim calcmode="lin" valueType="num">
                                      <p:cBhvr>
                                        <p:cTn id="23" dur="250" fill="hold"/>
                                        <p:tgtEl>
                                          <p:spTgt spid="28"/>
                                        </p:tgtEl>
                                        <p:attrNameLst>
                                          <p:attrName>ppt_h</p:attrName>
                                        </p:attrNameLst>
                                      </p:cBhvr>
                                      <p:tavLst>
                                        <p:tav tm="0">
                                          <p:val>
                                            <p:fltVal val="0"/>
                                          </p:val>
                                        </p:tav>
                                        <p:tav tm="100000">
                                          <p:val>
                                            <p:strVal val="#ppt_h"/>
                                          </p:val>
                                        </p:tav>
                                      </p:tavLst>
                                    </p:anim>
                                    <p:animEffect transition="in" filter="fade">
                                      <p:cBhvr>
                                        <p:cTn id="24" dur="250"/>
                                        <p:tgtEl>
                                          <p:spTgt spid="28"/>
                                        </p:tgtEl>
                                      </p:cBhvr>
                                    </p:animEffect>
                                  </p:childTnLst>
                                </p:cTn>
                              </p:par>
                              <p:par>
                                <p:cTn id="25" presetID="6" presetClass="emph" presetSubtype="0" decel="100000" fill="hold" grpId="1" nodeType="withEffect">
                                  <p:stCondLst>
                                    <p:cond delay="200"/>
                                  </p:stCondLst>
                                  <p:childTnLst>
                                    <p:animScale>
                                      <p:cBhvr>
                                        <p:cTn id="26" dur="250" fill="hold"/>
                                        <p:tgtEl>
                                          <p:spTgt spid="28"/>
                                        </p:tgtEl>
                                      </p:cBhvr>
                                      <p:by x="120000" y="120000"/>
                                    </p:animScale>
                                  </p:childTnLst>
                                </p:cTn>
                              </p:par>
                              <p:par>
                                <p:cTn id="27" presetID="6" presetClass="emph" presetSubtype="0" decel="100000" fill="hold" grpId="2" nodeType="withEffect">
                                  <p:stCondLst>
                                    <p:cond delay="400"/>
                                  </p:stCondLst>
                                  <p:childTnLst>
                                    <p:animScale>
                                      <p:cBhvr>
                                        <p:cTn id="28" dur="250" fill="hold"/>
                                        <p:tgtEl>
                                          <p:spTgt spid="28"/>
                                        </p:tgtEl>
                                      </p:cBhvr>
                                      <p:by x="83000" y="83000"/>
                                    </p:animScale>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35" presetClass="path" presetSubtype="0" accel="50000" decel="50000" fill="hold" grpId="1" nodeType="withEffect">
                                  <p:stCondLst>
                                    <p:cond delay="0"/>
                                  </p:stCondLst>
                                  <p:childTnLst>
                                    <p:animMotion origin="layout" path="M -4.375E-6 -3.7037E-6 L -0.30273 -3.7037E-6 " pathEditMode="relative" rAng="0" ptsTypes="AA">
                                      <p:cBhvr>
                                        <p:cTn id="36" dur="1000" spd="-100000" fill="hold"/>
                                        <p:tgtEl>
                                          <p:spTgt spid="27"/>
                                        </p:tgtEl>
                                        <p:attrNameLst>
                                          <p:attrName>ppt_x</p:attrName>
                                          <p:attrName>ppt_y</p:attrName>
                                        </p:attrNameLst>
                                      </p:cBhvr>
                                      <p:rCtr x="-15143" y="0"/>
                                    </p:animMotion>
                                  </p:childTnLst>
                                </p:cTn>
                              </p:par>
                            </p:childTnLst>
                          </p:cTn>
                        </p:par>
                        <p:par>
                          <p:cTn id="37" fill="hold">
                            <p:stCondLst>
                              <p:cond delay="1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3300"/>
                            </p:stCondLst>
                            <p:childTnLst>
                              <p:par>
                                <p:cTn id="46" presetID="21"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heel(1)">
                                      <p:cBhvr>
                                        <p:cTn id="48" dur="1000"/>
                                        <p:tgtEl>
                                          <p:spTgt spid="6"/>
                                        </p:tgtEl>
                                      </p:cBhvr>
                                    </p:animEffect>
                                  </p:childTnLst>
                                </p:cTn>
                              </p:par>
                            </p:childTnLst>
                          </p:cTn>
                        </p:par>
                        <p:par>
                          <p:cTn id="49" fill="hold">
                            <p:stCondLst>
                              <p:cond delay="4300"/>
                            </p:stCondLst>
                            <p:childTnLst>
                              <p:par>
                                <p:cTn id="50" presetID="12" presetClass="entr" presetSubtype="1"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ppt_y</p:attrName>
                                        </p:attrNameLst>
                                      </p:cBhvr>
                                      <p:tavLst>
                                        <p:tav tm="0">
                                          <p:val>
                                            <p:strVal val="#ppt_y-#ppt_h*1.125000"/>
                                          </p:val>
                                        </p:tav>
                                        <p:tav tm="100000">
                                          <p:val>
                                            <p:strVal val="#ppt_y"/>
                                          </p:val>
                                        </p:tav>
                                      </p:tavLst>
                                    </p:anim>
                                    <p:animEffect transition="in" filter="wipe(down)">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bldLvl="0" animBg="1"/>
      <p:bldP spid="28" grpId="1" bldLvl="0" animBg="1"/>
      <p:bldP spid="28" grpId="2" bldLvl="0" animBg="1"/>
      <p:bldP spid="6" grpId="0" bldLvl="0" animBg="1"/>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287" y="353095"/>
            <a:ext cx="5262188" cy="460375"/>
          </a:xfrm>
          <a:prstGeom prst="rect">
            <a:avLst/>
          </a:prstGeom>
        </p:spPr>
        <p:txBody>
          <a:bodyPr wrap="square">
            <a:spAutoFit/>
          </a:bodyPr>
          <a:lstStyle/>
          <a:p>
            <a:r>
              <a:rPr lang="zh-CN" altLang="en-US" sz="2400" b="1" dirty="0">
                <a:solidFill>
                  <a:srgbClr val="C00000"/>
                </a:solidFill>
                <a:latin typeface="字体视界-NEW魏碑体" panose="02010601030101010101" pitchFamily="2" charset="-122"/>
                <a:ea typeface="字体视界-NEW魏碑体" panose="02010601030101010101" pitchFamily="2" charset="-122"/>
                <a:sym typeface="+mn-ea"/>
              </a:rPr>
              <a:t>“不忘初心 牢记使命” 主题教育</a:t>
            </a:r>
            <a:endParaRPr lang="zh-CN" altLang="en-US" sz="2400" b="1" dirty="0">
              <a:solidFill>
                <a:srgbClr val="C00000"/>
              </a:solidFill>
              <a:latin typeface="字体视界-NEW魏碑体" panose="02010601030101010101" pitchFamily="2" charset="-122"/>
              <a:ea typeface="字体视界-NEW魏碑体" panose="02010601030101010101" pitchFamily="2" charset="-122"/>
            </a:endParaRP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334962" y="1551940"/>
            <a:ext cx="11521440" cy="4966335"/>
          </a:xfrm>
          <a:prstGeom prst="rect">
            <a:avLst/>
          </a:prstGeom>
          <a:noFill/>
          <a:ln w="28575" cap="flat" cmpd="sng" algn="ctr">
            <a:solidFill>
              <a:srgbClr val="C00000"/>
            </a:solidFill>
            <a:prstDash val="sysDot"/>
          </a:ln>
          <a:effectLst/>
        </p:spPr>
        <p:txBody>
          <a:bodyPr rtlCol="0" anchor="ctr"/>
          <a:lstStyle/>
          <a:p>
            <a:pPr algn="ctr" fontAlgn="base">
              <a:spcBef>
                <a:spcPct val="0"/>
              </a:spcBef>
              <a:spcAft>
                <a:spcPct val="0"/>
              </a:spcAft>
              <a:buFont typeface="Arial" panose="020B0604020202090204" pitchFamily="34" charset="0"/>
              <a:buNone/>
              <a:defRPr/>
            </a:pPr>
            <a:endParaRPr lang="zh-CN" altLang="en-US" sz="1350" kern="0">
              <a:solidFill>
                <a:srgbClr val="535258"/>
              </a:solidFill>
              <a:latin typeface="Arial" panose="020B0604020202090204"/>
              <a:ea typeface="微软雅黑" panose="020F0502020204030204"/>
            </a:endParaRPr>
          </a:p>
        </p:txBody>
      </p:sp>
      <p:sp>
        <p:nvSpPr>
          <p:cNvPr id="7" name="矩形 24"/>
          <p:cNvSpPr>
            <a:spLocks noChangeArrowheads="1"/>
          </p:cNvSpPr>
          <p:nvPr/>
        </p:nvSpPr>
        <p:spPr bwMode="auto">
          <a:xfrm>
            <a:off x="456564" y="1545567"/>
            <a:ext cx="11278235" cy="376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indent="457200" algn="just" defTabSz="1219200" eaLnBrk="1" fontAlgn="auto" hangingPunct="1">
              <a:lnSpc>
                <a:spcPct val="150000"/>
              </a:lnSpc>
              <a:buClrTx/>
              <a:buSzTx/>
              <a:buFont typeface="Wingdings" panose="05000000000000000000" charset="0"/>
              <a:buNone/>
              <a:extLst>
                <a:ext uri="{35155182-B16C-46BC-9424-99874614C6A1}">
                  <wpsdc:indentchars xmlns="" xmlns:wpsdc="http://www.wps.cn/officeDocument/2017/drawingmlCustomData" val="200" checksum="59296752"/>
                </a:ext>
              </a:extLst>
            </a:pPr>
            <a:r>
              <a:rPr lang="zh-CN" dirty="0">
                <a:solidFill>
                  <a:srgbClr val="000000"/>
                </a:solidFill>
                <a:latin typeface="黑体" charset="0"/>
                <a:ea typeface="黑体" charset="0"/>
                <a:cs typeface="黑体" charset="0"/>
              </a:rPr>
              <a:t>一是各级党组织和广大党员、干部</a:t>
            </a:r>
            <a:r>
              <a:rPr lang="zh-CN" b="1" dirty="0">
                <a:solidFill>
                  <a:schemeClr val="accent1"/>
                </a:solidFill>
                <a:effectLst>
                  <a:outerShdw blurRad="38100" dist="25400" dir="5400000" algn="ctr" rotWithShape="0">
                    <a:srgbClr val="6E747A">
                      <a:alpha val="43000"/>
                    </a:srgbClr>
                  </a:outerShdw>
                </a:effectLst>
                <a:latin typeface="黑体" charset="0"/>
                <a:ea typeface="黑体" charset="0"/>
                <a:cs typeface="黑体" charset="0"/>
              </a:rPr>
              <a:t>深入学习实践</a:t>
            </a:r>
            <a:r>
              <a:rPr lang="zh-CN" altLang="en-US" b="1" dirty="0">
                <a:solidFill>
                  <a:schemeClr val="accent1"/>
                </a:solidFill>
                <a:effectLst>
                  <a:outerShdw blurRad="38100" dist="25400" dir="5400000" algn="ctr" rotWithShape="0">
                    <a:srgbClr val="6E747A">
                      <a:alpha val="43000"/>
                    </a:srgbClr>
                  </a:outerShdw>
                </a:effectLst>
                <a:latin typeface="黑体" charset="0"/>
                <a:ea typeface="黑体" charset="0"/>
                <a:cs typeface="黑体" charset="0"/>
              </a:rPr>
              <a:t>习近平</a:t>
            </a:r>
            <a:r>
              <a:rPr lang="zh-CN" b="1" dirty="0">
                <a:solidFill>
                  <a:schemeClr val="accent1"/>
                </a:solidFill>
                <a:effectLst>
                  <a:outerShdw blurRad="38100" dist="25400" dir="5400000" algn="ctr" rotWithShape="0">
                    <a:srgbClr val="6E747A">
                      <a:alpha val="43000"/>
                    </a:srgbClr>
                  </a:outerShdw>
                </a:effectLst>
                <a:latin typeface="黑体" charset="0"/>
                <a:ea typeface="黑体" charset="0"/>
                <a:cs typeface="黑体" charset="0"/>
              </a:rPr>
              <a:t>新时代中国特色社会主义思想</a:t>
            </a:r>
            <a:r>
              <a:rPr lang="zh-CN" dirty="0">
                <a:solidFill>
                  <a:srgbClr val="000000"/>
                </a:solidFill>
                <a:latin typeface="黑体" charset="0"/>
                <a:ea typeface="黑体" charset="0"/>
                <a:cs typeface="黑体" charset="0"/>
              </a:rPr>
              <a:t>，提高了知信行合一能力。</a:t>
            </a:r>
          </a:p>
          <a:p>
            <a:pPr indent="457200" algn="just" defTabSz="1219200" eaLnBrk="1" fontAlgn="auto" hangingPunct="1">
              <a:lnSpc>
                <a:spcPct val="150000"/>
              </a:lnSpc>
              <a:buClrTx/>
              <a:buSzTx/>
              <a:buFont typeface="Wingdings" panose="05000000000000000000" charset="0"/>
              <a:buNone/>
              <a:extLst>
                <a:ext uri="{35155182-B16C-46BC-9424-99874614C6A1}">
                  <wpsdc:indentchars xmlns="" xmlns:wpsdc="http://www.wps.cn/officeDocument/2017/drawingmlCustomData" val="200" checksum="59296752"/>
                </a:ext>
              </a:extLst>
            </a:pPr>
            <a:r>
              <a:rPr lang="zh-CN" dirty="0">
                <a:solidFill>
                  <a:srgbClr val="000000"/>
                </a:solidFill>
                <a:latin typeface="黑体" charset="0"/>
                <a:ea typeface="黑体" charset="0"/>
                <a:cs typeface="黑体" charset="0"/>
              </a:rPr>
              <a:t>二是各级党组织和广大党员、干部</a:t>
            </a:r>
            <a:r>
              <a:rPr lang="zh-CN" b="1" dirty="0">
                <a:solidFill>
                  <a:schemeClr val="accent1"/>
                </a:solidFill>
                <a:effectLst>
                  <a:outerShdw blurRad="38100" dist="25400" dir="5400000" algn="ctr" rotWithShape="0">
                    <a:srgbClr val="6E747A">
                      <a:alpha val="43000"/>
                    </a:srgbClr>
                  </a:outerShdw>
                </a:effectLst>
                <a:latin typeface="黑体" charset="0"/>
                <a:ea typeface="黑体" charset="0"/>
                <a:cs typeface="黑体" charset="0"/>
              </a:rPr>
              <a:t>思想政治受到洗礼和锤炼，增强了守初心、担使命的思想自觉和行动自觉</a:t>
            </a:r>
            <a:r>
              <a:rPr lang="zh-CN" dirty="0">
                <a:solidFill>
                  <a:schemeClr val="accent1"/>
                </a:solidFill>
                <a:effectLst>
                  <a:outerShdw blurRad="38100" dist="25400" dir="5400000" algn="ctr" rotWithShape="0">
                    <a:srgbClr val="6E747A">
                      <a:alpha val="43000"/>
                    </a:srgbClr>
                  </a:outerShdw>
                </a:effectLst>
                <a:latin typeface="黑体" charset="0"/>
                <a:ea typeface="黑体" charset="0"/>
                <a:cs typeface="黑体" charset="0"/>
              </a:rPr>
              <a:t>。</a:t>
            </a:r>
          </a:p>
          <a:p>
            <a:pPr indent="457200" algn="just" defTabSz="1219200" eaLnBrk="1" fontAlgn="auto" hangingPunct="1">
              <a:lnSpc>
                <a:spcPct val="150000"/>
              </a:lnSpc>
              <a:buClrTx/>
              <a:buSzTx/>
              <a:buFont typeface="Wingdings" panose="05000000000000000000" charset="0"/>
              <a:buNone/>
              <a:extLst>
                <a:ext uri="{35155182-B16C-46BC-9424-99874614C6A1}">
                  <wpsdc:indentchars xmlns="" xmlns:wpsdc="http://www.wps.cn/officeDocument/2017/drawingmlCustomData" val="200" checksum="59296752"/>
                </a:ext>
              </a:extLst>
            </a:pPr>
            <a:r>
              <a:rPr lang="zh-CN" dirty="0">
                <a:solidFill>
                  <a:srgbClr val="000000"/>
                </a:solidFill>
                <a:latin typeface="黑体" charset="0"/>
                <a:ea typeface="黑体" charset="0"/>
                <a:cs typeface="黑体" charset="0"/>
              </a:rPr>
              <a:t>三是各级党组织和广大党员、干部</a:t>
            </a:r>
            <a:r>
              <a:rPr lang="zh-CN" b="1" dirty="0">
                <a:solidFill>
                  <a:schemeClr val="accent1"/>
                </a:solidFill>
                <a:effectLst>
                  <a:outerShdw blurRad="38100" dist="25400" dir="5400000" algn="ctr" rotWithShape="0">
                    <a:srgbClr val="6E747A">
                      <a:alpha val="43000"/>
                    </a:srgbClr>
                  </a:outerShdw>
                </a:effectLst>
                <a:latin typeface="黑体" charset="0"/>
                <a:ea typeface="黑体" charset="0"/>
                <a:cs typeface="黑体" charset="0"/>
              </a:rPr>
              <a:t>干事创业、担当作为的精气神得到提振</a:t>
            </a:r>
            <a:r>
              <a:rPr lang="zh-CN" dirty="0">
                <a:solidFill>
                  <a:srgbClr val="000000"/>
                </a:solidFill>
                <a:latin typeface="黑体" charset="0"/>
                <a:ea typeface="黑体" charset="0"/>
                <a:cs typeface="黑体" charset="0"/>
              </a:rPr>
              <a:t>，推动了改革发展稳定各项工作。</a:t>
            </a:r>
          </a:p>
          <a:p>
            <a:pPr indent="457200" algn="just" defTabSz="1219200" eaLnBrk="1" fontAlgn="auto" hangingPunct="1">
              <a:lnSpc>
                <a:spcPct val="150000"/>
              </a:lnSpc>
              <a:buClrTx/>
              <a:buSzTx/>
              <a:buFont typeface="Wingdings" panose="05000000000000000000" charset="0"/>
              <a:buNone/>
              <a:extLst>
                <a:ext uri="{35155182-B16C-46BC-9424-99874614C6A1}">
                  <wpsdc:indentchars xmlns="" xmlns:wpsdc="http://www.wps.cn/officeDocument/2017/drawingmlCustomData" val="200" checksum="59296752"/>
                </a:ext>
              </a:extLst>
            </a:pPr>
            <a:r>
              <a:rPr lang="zh-CN" dirty="0">
                <a:solidFill>
                  <a:srgbClr val="000000"/>
                </a:solidFill>
                <a:latin typeface="黑体" charset="0"/>
                <a:ea typeface="黑体" charset="0"/>
                <a:cs typeface="黑体" charset="0"/>
              </a:rPr>
              <a:t>四是各级党组织和广大党员、干部</a:t>
            </a:r>
            <a:r>
              <a:rPr lang="zh-CN" b="1" dirty="0">
                <a:solidFill>
                  <a:schemeClr val="accent1"/>
                </a:solidFill>
                <a:effectLst>
                  <a:outerShdw blurRad="38100" dist="25400" dir="5400000" algn="ctr" rotWithShape="0">
                    <a:srgbClr val="6E747A">
                      <a:alpha val="43000"/>
                    </a:srgbClr>
                  </a:outerShdw>
                </a:effectLst>
                <a:latin typeface="黑体" charset="0"/>
                <a:ea typeface="黑体" charset="0"/>
                <a:cs typeface="黑体" charset="0"/>
              </a:rPr>
              <a:t>积极解决群众最急最忧最盼的问题</a:t>
            </a:r>
            <a:r>
              <a:rPr lang="zh-CN" dirty="0">
                <a:solidFill>
                  <a:srgbClr val="000000"/>
                </a:solidFill>
                <a:latin typeface="黑体" charset="0"/>
                <a:ea typeface="黑体" charset="0"/>
                <a:cs typeface="黑体" charset="0"/>
              </a:rPr>
              <a:t>，强化了宗旨意识和为民情怀。</a:t>
            </a:r>
          </a:p>
          <a:p>
            <a:pPr indent="457200" algn="just" defTabSz="1219200" eaLnBrk="1" fontAlgn="auto" hangingPunct="1">
              <a:lnSpc>
                <a:spcPct val="150000"/>
              </a:lnSpc>
              <a:buClrTx/>
              <a:buSzTx/>
              <a:buFont typeface="Wingdings" panose="05000000000000000000" charset="0"/>
              <a:buNone/>
              <a:extLst>
                <a:ext uri="{35155182-B16C-46BC-9424-99874614C6A1}">
                  <wpsdc:indentchars xmlns="" xmlns:wpsdc="http://www.wps.cn/officeDocument/2017/drawingmlCustomData" val="200" checksum="59296752"/>
                </a:ext>
              </a:extLst>
            </a:pPr>
            <a:r>
              <a:rPr lang="zh-CN" dirty="0">
                <a:solidFill>
                  <a:srgbClr val="000000"/>
                </a:solidFill>
                <a:latin typeface="黑体" charset="0"/>
                <a:ea typeface="黑体" charset="0"/>
                <a:cs typeface="黑体" charset="0"/>
              </a:rPr>
              <a:t>五是各级党组织和广大党员、干部</a:t>
            </a:r>
            <a:r>
              <a:rPr lang="zh-CN" b="1" dirty="0">
                <a:solidFill>
                  <a:schemeClr val="accent1"/>
                </a:solidFill>
                <a:effectLst>
                  <a:outerShdw blurRad="38100" dist="25400" dir="5400000" algn="ctr" rotWithShape="0">
                    <a:srgbClr val="6E747A">
                      <a:alpha val="43000"/>
                    </a:srgbClr>
                  </a:outerShdw>
                </a:effectLst>
                <a:latin typeface="黑体" charset="0"/>
                <a:ea typeface="黑体" charset="0"/>
                <a:cs typeface="黑体" charset="0"/>
              </a:rPr>
              <a:t>深入进行清正廉洁教育，涵养了风清气正的政治生态</a:t>
            </a:r>
            <a:r>
              <a:rPr lang="zh-CN" dirty="0">
                <a:solidFill>
                  <a:srgbClr val="000000"/>
                </a:solidFill>
                <a:latin typeface="黑体" charset="0"/>
                <a:ea typeface="黑体" charset="0"/>
                <a:cs typeface="黑体" charset="0"/>
              </a:rPr>
              <a:t>。</a:t>
            </a:r>
          </a:p>
          <a:p>
            <a:pPr indent="457200" algn="just" defTabSz="1219200" eaLnBrk="1" fontAlgn="auto" hangingPunct="1">
              <a:lnSpc>
                <a:spcPct val="150000"/>
              </a:lnSpc>
              <a:buClrTx/>
              <a:buSzTx/>
              <a:buFont typeface="Wingdings" panose="05000000000000000000" charset="0"/>
              <a:buNone/>
              <a:extLst>
                <a:ext uri="{35155182-B16C-46BC-9424-99874614C6A1}">
                  <wpsdc:indentchars xmlns="" xmlns:wpsdc="http://www.wps.cn/officeDocument/2017/drawingmlCustomData" val="200" checksum="59296752"/>
                </a:ext>
              </a:extLst>
            </a:pPr>
            <a:r>
              <a:rPr lang="zh-CN" dirty="0">
                <a:solidFill>
                  <a:srgbClr val="000000"/>
                </a:solidFill>
                <a:latin typeface="黑体" charset="0"/>
                <a:ea typeface="黑体" charset="0"/>
                <a:cs typeface="黑体" charset="0"/>
              </a:rPr>
              <a:t>六是各级党组织和广大党员、干部</a:t>
            </a:r>
            <a:r>
              <a:rPr lang="zh-CN" b="1" dirty="0">
                <a:solidFill>
                  <a:schemeClr val="accent1"/>
                </a:solidFill>
                <a:effectLst>
                  <a:outerShdw blurRad="38100" dist="25400" dir="5400000" algn="ctr" rotWithShape="0">
                    <a:srgbClr val="6E747A">
                      <a:alpha val="43000"/>
                    </a:srgbClr>
                  </a:outerShdw>
                </a:effectLst>
                <a:latin typeface="黑体" charset="0"/>
                <a:ea typeface="黑体" charset="0"/>
                <a:cs typeface="黑体" charset="0"/>
              </a:rPr>
              <a:t>重点抓突出问题专项整治</a:t>
            </a:r>
            <a:r>
              <a:rPr lang="zh-CN" dirty="0">
                <a:solidFill>
                  <a:srgbClr val="000000"/>
                </a:solidFill>
                <a:latin typeface="黑体" charset="0"/>
                <a:ea typeface="黑体" charset="0"/>
                <a:cs typeface="黑体" charset="0"/>
              </a:rPr>
              <a:t>，消除了一些可能动摇党的根基、阻碍党的事业的因素。</a:t>
            </a:r>
            <a:endParaRPr lang="en-US" altLang="zh-CN" dirty="0">
              <a:solidFill>
                <a:srgbClr val="000000"/>
              </a:solidFill>
              <a:latin typeface="黑体" charset="0"/>
              <a:ea typeface="黑体" charset="0"/>
              <a:cs typeface="黑体" charset="0"/>
            </a:endParaRPr>
          </a:p>
        </p:txBody>
      </p:sp>
      <p:sp>
        <p:nvSpPr>
          <p:cNvPr id="8" name="矩形 7"/>
          <p:cNvSpPr/>
          <p:nvPr/>
        </p:nvSpPr>
        <p:spPr>
          <a:xfrm>
            <a:off x="356235" y="814705"/>
            <a:ext cx="1803400" cy="737235"/>
          </a:xfrm>
          <a:prstGeom prst="rect">
            <a:avLst/>
          </a:prstGeom>
          <a:ln>
            <a:noFill/>
          </a:ln>
        </p:spPr>
        <p:txBody>
          <a:bodyPr wrap="square">
            <a:spAutoFit/>
          </a:bodyPr>
          <a:lstStyle/>
          <a:p>
            <a:pPr algn="ctr">
              <a:lnSpc>
                <a:spcPct val="150000"/>
              </a:lnSpc>
              <a:spcAft>
                <a:spcPts val="300"/>
              </a:spcAft>
            </a:pPr>
            <a:r>
              <a:rPr lang="zh-CN" altLang="en-US" sz="2800" b="1" dirty="0">
                <a:solidFill>
                  <a:srgbClr val="C00000"/>
                </a:solidFill>
                <a:latin typeface="微软雅黑" panose="020B0503020204020204" pitchFamily="34" charset="-122"/>
                <a:ea typeface="微软雅黑" panose="020B0503020204020204" pitchFamily="34" charset="-122"/>
              </a:rPr>
              <a:t>活动成效</a:t>
            </a:r>
          </a:p>
        </p:txBody>
      </p:sp>
      <p:pic>
        <p:nvPicPr>
          <p:cNvPr id="2" name="图片 1"/>
          <p:cNvPicPr>
            <a:picLocks noChangeAspect="1"/>
          </p:cNvPicPr>
          <p:nvPr/>
        </p:nvPicPr>
        <p:blipFill>
          <a:blip r:embed="rId4"/>
          <a:stretch>
            <a:fillRect/>
          </a:stretch>
        </p:blipFill>
        <p:spPr>
          <a:xfrm>
            <a:off x="4555490" y="4785995"/>
            <a:ext cx="3080385" cy="162877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35" presetClass="path" presetSubtype="0" accel="50000" decel="50000" fill="hold" nodeType="withEffect">
                                  <p:stCondLst>
                                    <p:cond delay="0"/>
                                  </p:stCondLst>
                                  <p:childTnLst>
                                    <p:animMotion origin="layout" path="M -6.25E-7 -3.7037E-6 L 0.18997 -3.7037E-6 " pathEditMode="relative" rAng="0" ptsTypes="AA">
                                      <p:cBhvr>
                                        <p:cTn id="11" dur="1000" spd="-100000" fill="hold"/>
                                        <p:tgtEl>
                                          <p:spTgt spid="25"/>
                                        </p:tgtEl>
                                        <p:attrNameLst>
                                          <p:attrName>ppt_x</p:attrName>
                                          <p:attrName>ppt_y</p:attrName>
                                        </p:attrNameLst>
                                      </p:cBhvr>
                                      <p:rCtr x="9492" y="0"/>
                                    </p:animMotion>
                                  </p:childTnLst>
                                </p:cTn>
                              </p:par>
                              <p:par>
                                <p:cTn id="12" presetID="53" presetClass="entr" presetSubtype="16"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nodeType="withEffect">
                                  <p:stCondLst>
                                    <p:cond delay="0"/>
                                  </p:stCondLst>
                                  <p:childTnLst>
                                    <p:animMotion origin="layout" path="M 0 -3.7037E-6 L -0.41185 -3.7037E-6 " pathEditMode="relative" rAng="0" ptsTypes="AA">
                                      <p:cBhvr>
                                        <p:cTn id="18" dur="1000" spd="-100000" fill="hold"/>
                                        <p:tgtEl>
                                          <p:spTgt spid="26"/>
                                        </p:tgtEl>
                                        <p:attrNameLst>
                                          <p:attrName>ppt_x</p:attrName>
                                          <p:attrName>ppt_y</p:attrName>
                                        </p:attrNameLst>
                                      </p:cBhvr>
                                      <p:rCtr x="-20599"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50" fill="hold"/>
                                        <p:tgtEl>
                                          <p:spTgt spid="28"/>
                                        </p:tgtEl>
                                        <p:attrNameLst>
                                          <p:attrName>ppt_w</p:attrName>
                                        </p:attrNameLst>
                                      </p:cBhvr>
                                      <p:tavLst>
                                        <p:tav tm="0">
                                          <p:val>
                                            <p:fltVal val="0"/>
                                          </p:val>
                                        </p:tav>
                                        <p:tav tm="100000">
                                          <p:val>
                                            <p:strVal val="#ppt_w"/>
                                          </p:val>
                                        </p:tav>
                                      </p:tavLst>
                                    </p:anim>
                                    <p:anim calcmode="lin" valueType="num">
                                      <p:cBhvr>
                                        <p:cTn id="23" dur="250" fill="hold"/>
                                        <p:tgtEl>
                                          <p:spTgt spid="28"/>
                                        </p:tgtEl>
                                        <p:attrNameLst>
                                          <p:attrName>ppt_h</p:attrName>
                                        </p:attrNameLst>
                                      </p:cBhvr>
                                      <p:tavLst>
                                        <p:tav tm="0">
                                          <p:val>
                                            <p:fltVal val="0"/>
                                          </p:val>
                                        </p:tav>
                                        <p:tav tm="100000">
                                          <p:val>
                                            <p:strVal val="#ppt_h"/>
                                          </p:val>
                                        </p:tav>
                                      </p:tavLst>
                                    </p:anim>
                                    <p:animEffect transition="in" filter="fade">
                                      <p:cBhvr>
                                        <p:cTn id="24" dur="250"/>
                                        <p:tgtEl>
                                          <p:spTgt spid="28"/>
                                        </p:tgtEl>
                                      </p:cBhvr>
                                    </p:animEffect>
                                  </p:childTnLst>
                                </p:cTn>
                              </p:par>
                              <p:par>
                                <p:cTn id="25" presetID="6" presetClass="emph" presetSubtype="0" decel="100000" fill="hold" grpId="1" nodeType="withEffect">
                                  <p:stCondLst>
                                    <p:cond delay="200"/>
                                  </p:stCondLst>
                                  <p:childTnLst>
                                    <p:animScale>
                                      <p:cBhvr>
                                        <p:cTn id="26" dur="250" fill="hold"/>
                                        <p:tgtEl>
                                          <p:spTgt spid="28"/>
                                        </p:tgtEl>
                                      </p:cBhvr>
                                      <p:by x="120000" y="120000"/>
                                    </p:animScale>
                                  </p:childTnLst>
                                </p:cTn>
                              </p:par>
                              <p:par>
                                <p:cTn id="27" presetID="6" presetClass="emph" presetSubtype="0" decel="100000" fill="hold" grpId="2" nodeType="withEffect">
                                  <p:stCondLst>
                                    <p:cond delay="400"/>
                                  </p:stCondLst>
                                  <p:childTnLst>
                                    <p:animScale>
                                      <p:cBhvr>
                                        <p:cTn id="28" dur="250" fill="hold"/>
                                        <p:tgtEl>
                                          <p:spTgt spid="28"/>
                                        </p:tgtEl>
                                      </p:cBhvr>
                                      <p:by x="83000" y="83000"/>
                                    </p:animScale>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35" presetClass="path" presetSubtype="0" accel="50000" decel="50000" fill="hold" grpId="1" nodeType="withEffect">
                                  <p:stCondLst>
                                    <p:cond delay="0"/>
                                  </p:stCondLst>
                                  <p:childTnLst>
                                    <p:animMotion origin="layout" path="M -4.375E-6 -3.7037E-6 L -0.30273 -3.7037E-6 " pathEditMode="relative" rAng="0" ptsTypes="AA">
                                      <p:cBhvr>
                                        <p:cTn id="36" dur="1000" spd="-100000" fill="hold"/>
                                        <p:tgtEl>
                                          <p:spTgt spid="27"/>
                                        </p:tgtEl>
                                        <p:attrNameLst>
                                          <p:attrName>ppt_x</p:attrName>
                                          <p:attrName>ppt_y</p:attrName>
                                        </p:attrNameLst>
                                      </p:cBhvr>
                                      <p:rCtr x="-15143" y="0"/>
                                    </p:animMotion>
                                  </p:childTnLst>
                                </p:cTn>
                              </p:par>
                            </p:childTnLst>
                          </p:cTn>
                        </p:par>
                        <p:par>
                          <p:cTn id="37" fill="hold">
                            <p:stCondLst>
                              <p:cond delay="1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3300"/>
                            </p:stCondLst>
                            <p:childTnLst>
                              <p:par>
                                <p:cTn id="46" presetID="21"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heel(1)">
                                      <p:cBhvr>
                                        <p:cTn id="48" dur="1000"/>
                                        <p:tgtEl>
                                          <p:spTgt spid="6"/>
                                        </p:tgtEl>
                                      </p:cBhvr>
                                    </p:animEffect>
                                  </p:childTnLst>
                                </p:cTn>
                              </p:par>
                            </p:childTnLst>
                          </p:cTn>
                        </p:par>
                        <p:par>
                          <p:cTn id="49" fill="hold">
                            <p:stCondLst>
                              <p:cond delay="4300"/>
                            </p:stCondLst>
                            <p:childTnLst>
                              <p:par>
                                <p:cTn id="50" presetID="12" presetClass="entr" presetSubtype="1"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ppt_y</p:attrName>
                                        </p:attrNameLst>
                                      </p:cBhvr>
                                      <p:tavLst>
                                        <p:tav tm="0">
                                          <p:val>
                                            <p:strVal val="#ppt_y-#ppt_h*1.125000"/>
                                          </p:val>
                                        </p:tav>
                                        <p:tav tm="100000">
                                          <p:val>
                                            <p:strVal val="#ppt_y"/>
                                          </p:val>
                                        </p:tav>
                                      </p:tavLst>
                                    </p:anim>
                                    <p:animEffect transition="in" filter="wipe(down)">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bldLvl="0" animBg="1"/>
      <p:bldP spid="28" grpId="1" bldLvl="0" animBg="1"/>
      <p:bldP spid="28" grpId="2" bldLvl="0" animBg="1"/>
      <p:bldP spid="6" grpId="0" bldLvl="0" animBg="1"/>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648" y="5737759"/>
            <a:ext cx="6809422" cy="1120241"/>
          </a:xfrm>
          <a:prstGeom prst="rect">
            <a:avLst/>
          </a:prstGeom>
        </p:spPr>
      </p:pic>
      <p:sp>
        <p:nvSpPr>
          <p:cNvPr id="75" name="文本框 74"/>
          <p:cNvSpPr txBox="1"/>
          <p:nvPr/>
        </p:nvSpPr>
        <p:spPr>
          <a:xfrm>
            <a:off x="5527040" y="157"/>
            <a:ext cx="1069340" cy="1014730"/>
          </a:xfrm>
          <a:prstGeom prst="rect">
            <a:avLst/>
          </a:prstGeom>
          <a:noFill/>
        </p:spPr>
        <p:txBody>
          <a:bodyPr wrap="none" rtlCol="0">
            <a:spAutoFit/>
          </a:bodyPr>
          <a:lstStyle/>
          <a:p>
            <a:r>
              <a:rPr lang="en-US" altLang="zh-CN" sz="6000" b="1" dirty="0">
                <a:solidFill>
                  <a:srgbClr val="C00000"/>
                </a:solidFill>
                <a:latin typeface="黑体" charset="0"/>
                <a:ea typeface="黑体" charset="0"/>
                <a:cs typeface="+mn-ea"/>
                <a:sym typeface="+mn-lt"/>
              </a:rPr>
              <a:t>05</a:t>
            </a:r>
          </a:p>
        </p:txBody>
      </p:sp>
      <p:sp>
        <p:nvSpPr>
          <p:cNvPr id="78" name="文本框 77"/>
          <p:cNvSpPr txBox="1"/>
          <p:nvPr/>
        </p:nvSpPr>
        <p:spPr>
          <a:xfrm>
            <a:off x="3594835" y="903921"/>
            <a:ext cx="4762500" cy="1014730"/>
          </a:xfrm>
          <a:prstGeom prst="rect">
            <a:avLst/>
          </a:prstGeom>
          <a:noFill/>
        </p:spPr>
        <p:txBody>
          <a:bodyPr wrap="none" rtlCol="0">
            <a:spAutoFit/>
          </a:bodyPr>
          <a:lstStyle/>
          <a:p>
            <a:pPr algn="ctr"/>
            <a:r>
              <a:rPr lang="zh-CN" altLang="en-US" sz="6000" b="1" dirty="0">
                <a:solidFill>
                  <a:srgbClr val="C00000"/>
                </a:solidFill>
                <a:latin typeface="黑体" charset="0"/>
                <a:ea typeface="黑体" charset="0"/>
              </a:rPr>
              <a:t>党史学习教育</a:t>
            </a:r>
          </a:p>
        </p:txBody>
      </p:sp>
      <p:sp>
        <p:nvSpPr>
          <p:cNvPr id="100" name="文本框 99"/>
          <p:cNvSpPr txBox="1"/>
          <p:nvPr/>
        </p:nvSpPr>
        <p:spPr>
          <a:xfrm>
            <a:off x="1454975" y="2440145"/>
            <a:ext cx="9489440" cy="3138170"/>
          </a:xfrm>
          <a:prstGeom prst="rect">
            <a:avLst/>
          </a:prstGeom>
          <a:noFill/>
          <a:ln w="9525">
            <a:noFill/>
          </a:ln>
        </p:spPr>
        <p:txBody>
          <a:bodyPr wrap="square">
            <a:spAutoFit/>
          </a:bodyPr>
          <a:lstStyle/>
          <a:p>
            <a:pPr marL="0" indent="0" algn="just"/>
            <a:r>
              <a:rPr lang="zh-CN" dirty="0">
                <a:latin typeface="黑体" charset="0"/>
                <a:ea typeface="黑体" charset="0"/>
                <a:cs typeface="黑体" charset="0"/>
                <a:sym typeface="+mn-ea"/>
              </a:rPr>
              <a:t>一切向前走，都不能忘记走过的路，走得再远、走到再光辉的未来，也不能忘记走过的过去，不能忘记为什么出发。</a:t>
            </a:r>
          </a:p>
          <a:p>
            <a:pPr marL="0" indent="0" algn="r"/>
            <a:endParaRPr lang="zh-CN" dirty="0">
              <a:latin typeface="黑体" charset="0"/>
              <a:ea typeface="黑体" charset="0"/>
              <a:cs typeface="黑体" charset="0"/>
              <a:sym typeface="+mn-ea"/>
            </a:endParaRPr>
          </a:p>
          <a:p>
            <a:pPr marL="0" indent="0" algn="r"/>
            <a:r>
              <a:rPr lang="zh-CN" dirty="0">
                <a:latin typeface="仿宋" charset="0"/>
                <a:ea typeface="仿宋" charset="0"/>
                <a:cs typeface="仿宋" charset="0"/>
                <a:sym typeface="+mn-ea"/>
              </a:rPr>
              <a:t>——</a:t>
            </a:r>
            <a:r>
              <a:rPr lang="en-US" altLang="zh-CN" dirty="0">
                <a:latin typeface="仿宋" charset="0"/>
                <a:ea typeface="仿宋" charset="0"/>
                <a:cs typeface="仿宋" charset="0"/>
                <a:sym typeface="+mn-ea"/>
              </a:rPr>
              <a:t>2021</a:t>
            </a:r>
            <a:r>
              <a:rPr lang="zh-CN" altLang="en-US" dirty="0">
                <a:latin typeface="仿宋" charset="0"/>
                <a:ea typeface="仿宋" charset="0"/>
                <a:cs typeface="仿宋" charset="0"/>
                <a:sym typeface="+mn-ea"/>
              </a:rPr>
              <a:t>年</a:t>
            </a:r>
            <a:r>
              <a:rPr lang="en-US" altLang="zh-CN" dirty="0">
                <a:latin typeface="仿宋" charset="0"/>
                <a:ea typeface="仿宋" charset="0"/>
                <a:cs typeface="仿宋" charset="0"/>
                <a:sym typeface="+mn-ea"/>
              </a:rPr>
              <a:t>2</a:t>
            </a:r>
            <a:r>
              <a:rPr lang="zh-CN" altLang="en-US" dirty="0">
                <a:latin typeface="仿宋" charset="0"/>
                <a:ea typeface="仿宋" charset="0"/>
                <a:cs typeface="仿宋" charset="0"/>
                <a:sym typeface="+mn-ea"/>
              </a:rPr>
              <a:t>月，习近平在党史学习教育动员大会上的讲话</a:t>
            </a:r>
          </a:p>
          <a:p>
            <a:pPr marL="0" indent="0" algn="r"/>
            <a:endParaRPr lang="zh-CN" altLang="en-US" dirty="0">
              <a:latin typeface="黑体" charset="0"/>
              <a:ea typeface="黑体" charset="0"/>
              <a:cs typeface="黑体" charset="0"/>
              <a:sym typeface="+mn-ea"/>
            </a:endParaRPr>
          </a:p>
          <a:p>
            <a:pPr marL="0" indent="0" algn="r"/>
            <a:endParaRPr lang="zh-CN" altLang="en-US" dirty="0">
              <a:latin typeface="黑体" charset="0"/>
              <a:ea typeface="黑体" charset="0"/>
              <a:cs typeface="黑体" charset="0"/>
              <a:sym typeface="+mn-ea"/>
            </a:endParaRPr>
          </a:p>
          <a:p>
            <a:pPr marL="0" indent="0" algn="r"/>
            <a:endParaRPr lang="zh-CN" altLang="en-US" dirty="0">
              <a:latin typeface="黑体" charset="0"/>
              <a:ea typeface="黑体" charset="0"/>
              <a:cs typeface="黑体" charset="0"/>
              <a:sym typeface="+mn-ea"/>
            </a:endParaRPr>
          </a:p>
          <a:p>
            <a:pPr marL="0" indent="0" algn="l"/>
            <a:r>
              <a:rPr lang="zh-CN" b="1" dirty="0">
                <a:latin typeface="黑体" charset="0"/>
                <a:ea typeface="黑体" charset="0"/>
                <a:cs typeface="黑体" charset="0"/>
                <a:sym typeface="+mn-ea"/>
              </a:rPr>
              <a:t>目标要求</a:t>
            </a:r>
            <a:endParaRPr lang="zh-CN" b="1" dirty="0">
              <a:latin typeface="黑体" charset="0"/>
              <a:ea typeface="黑体" charset="0"/>
              <a:cs typeface="黑体" charset="0"/>
            </a:endParaRPr>
          </a:p>
          <a:p>
            <a:pPr marL="0" indent="0" algn="l"/>
            <a:r>
              <a:rPr lang="zh-CN" dirty="0">
                <a:latin typeface="黑体" charset="0"/>
                <a:ea typeface="黑体" charset="0"/>
                <a:cs typeface="黑体" charset="0"/>
                <a:sym typeface="+mn-ea"/>
              </a:rPr>
              <a:t>以做到“</a:t>
            </a:r>
            <a:r>
              <a:rPr lang="zh-CN" b="1" dirty="0">
                <a:latin typeface="黑体" charset="0"/>
                <a:ea typeface="黑体" charset="0"/>
                <a:cs typeface="黑体" charset="0"/>
                <a:sym typeface="+mn-ea"/>
              </a:rPr>
              <a:t>学史明理、学史增信、学史崇德、学史力行”</a:t>
            </a:r>
            <a:r>
              <a:rPr lang="zh-CN" dirty="0">
                <a:latin typeface="黑体" charset="0"/>
                <a:ea typeface="黑体" charset="0"/>
                <a:cs typeface="黑体" charset="0"/>
                <a:sym typeface="+mn-ea"/>
              </a:rPr>
              <a:t>为要求，以“教</a:t>
            </a:r>
            <a:r>
              <a:rPr lang="zh-CN" b="1" dirty="0">
                <a:latin typeface="黑体" charset="0"/>
                <a:ea typeface="黑体" charset="0"/>
                <a:cs typeface="黑体" charset="0"/>
                <a:sym typeface="+mn-ea"/>
              </a:rPr>
              <a:t>育引导全党同志学党史、悟思想、办实事、开新局</a:t>
            </a:r>
            <a:r>
              <a:rPr lang="zh-CN" dirty="0">
                <a:latin typeface="黑体" charset="0"/>
                <a:ea typeface="黑体" charset="0"/>
                <a:cs typeface="黑体" charset="0"/>
                <a:sym typeface="+mn-ea"/>
              </a:rPr>
              <a:t>”为具体目标。</a:t>
            </a:r>
            <a:endParaRPr lang="zh-CN" dirty="0">
              <a:latin typeface="黑体" charset="0"/>
              <a:ea typeface="黑体" charset="0"/>
              <a:cs typeface="黑体" charset="0"/>
            </a:endParaRPr>
          </a:p>
          <a:p>
            <a:pPr marL="0" indent="0" algn="r"/>
            <a:endParaRPr lang="zh-CN" altLang="en-US" dirty="0">
              <a:latin typeface="黑体" charset="0"/>
              <a:ea typeface="黑体" charset="0"/>
              <a:cs typeface="黑体" charset="0"/>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400"/>
                                  </p:stCondLst>
                                  <p:childTnLst>
                                    <p:set>
                                      <p:cBhvr>
                                        <p:cTn id="11" dur="1" fill="hold">
                                          <p:stCondLst>
                                            <p:cond delay="0"/>
                                          </p:stCondLst>
                                        </p:cTn>
                                        <p:tgtEl>
                                          <p:spTgt spid="75"/>
                                        </p:tgtEl>
                                        <p:attrNameLst>
                                          <p:attrName>style.visibility</p:attrName>
                                        </p:attrNameLst>
                                      </p:cBhvr>
                                      <p:to>
                                        <p:strVal val="visible"/>
                                      </p:to>
                                    </p:set>
                                    <p:anim calcmode="lin" valueType="num">
                                      <p:cBhvr>
                                        <p:cTn id="12" dur="250" fill="hold"/>
                                        <p:tgtEl>
                                          <p:spTgt spid="75"/>
                                        </p:tgtEl>
                                        <p:attrNameLst>
                                          <p:attrName>ppt_w</p:attrName>
                                        </p:attrNameLst>
                                      </p:cBhvr>
                                      <p:tavLst>
                                        <p:tav tm="0">
                                          <p:val>
                                            <p:fltVal val="0"/>
                                          </p:val>
                                        </p:tav>
                                        <p:tav tm="100000">
                                          <p:val>
                                            <p:strVal val="#ppt_w"/>
                                          </p:val>
                                        </p:tav>
                                      </p:tavLst>
                                    </p:anim>
                                    <p:anim calcmode="lin" valueType="num">
                                      <p:cBhvr>
                                        <p:cTn id="13" dur="250" fill="hold"/>
                                        <p:tgtEl>
                                          <p:spTgt spid="75"/>
                                        </p:tgtEl>
                                        <p:attrNameLst>
                                          <p:attrName>ppt_h</p:attrName>
                                        </p:attrNameLst>
                                      </p:cBhvr>
                                      <p:tavLst>
                                        <p:tav tm="0">
                                          <p:val>
                                            <p:fltVal val="0"/>
                                          </p:val>
                                        </p:tav>
                                        <p:tav tm="100000">
                                          <p:val>
                                            <p:strVal val="#ppt_h"/>
                                          </p:val>
                                        </p:tav>
                                      </p:tavLst>
                                    </p:anim>
                                    <p:animEffect transition="in" filter="fade">
                                      <p:cBhvr>
                                        <p:cTn id="14" dur="250"/>
                                        <p:tgtEl>
                                          <p:spTgt spid="75"/>
                                        </p:tgtEl>
                                      </p:cBhvr>
                                    </p:animEffect>
                                  </p:childTnLst>
                                </p:cTn>
                              </p:par>
                              <p:par>
                                <p:cTn id="15" presetID="6" presetClass="emph" presetSubtype="0" decel="100000" fill="hold" grpId="1" nodeType="withEffect">
                                  <p:stCondLst>
                                    <p:cond delay="600"/>
                                  </p:stCondLst>
                                  <p:childTnLst>
                                    <p:animScale>
                                      <p:cBhvr>
                                        <p:cTn id="16" dur="250" fill="hold"/>
                                        <p:tgtEl>
                                          <p:spTgt spid="75"/>
                                        </p:tgtEl>
                                      </p:cBhvr>
                                      <p:by x="120000" y="120000"/>
                                    </p:animScale>
                                  </p:childTnLst>
                                </p:cTn>
                              </p:par>
                              <p:par>
                                <p:cTn id="17" presetID="6" presetClass="emph" presetSubtype="0" decel="100000" fill="hold" grpId="2" nodeType="withEffect">
                                  <p:stCondLst>
                                    <p:cond delay="800"/>
                                  </p:stCondLst>
                                  <p:childTnLst>
                                    <p:animScale>
                                      <p:cBhvr>
                                        <p:cTn id="18" dur="250" fill="hold"/>
                                        <p:tgtEl>
                                          <p:spTgt spid="75"/>
                                        </p:tgtEl>
                                      </p:cBhvr>
                                      <p:by x="83000" y="83000"/>
                                    </p:animScale>
                                  </p:childTnLst>
                                </p:cTn>
                              </p:par>
                              <p:par>
                                <p:cTn id="19" presetID="53" presetClass="entr" presetSubtype="16" fill="hold" grpId="0" nodeType="withEffect">
                                  <p:stCondLst>
                                    <p:cond delay="400"/>
                                  </p:stCondLst>
                                  <p:childTnLst>
                                    <p:set>
                                      <p:cBhvr>
                                        <p:cTn id="20" dur="1" fill="hold">
                                          <p:stCondLst>
                                            <p:cond delay="0"/>
                                          </p:stCondLst>
                                        </p:cTn>
                                        <p:tgtEl>
                                          <p:spTgt spid="78"/>
                                        </p:tgtEl>
                                        <p:attrNameLst>
                                          <p:attrName>style.visibility</p:attrName>
                                        </p:attrNameLst>
                                      </p:cBhvr>
                                      <p:to>
                                        <p:strVal val="visible"/>
                                      </p:to>
                                    </p:set>
                                    <p:anim calcmode="lin" valueType="num">
                                      <p:cBhvr>
                                        <p:cTn id="21" dur="250" fill="hold"/>
                                        <p:tgtEl>
                                          <p:spTgt spid="78"/>
                                        </p:tgtEl>
                                        <p:attrNameLst>
                                          <p:attrName>ppt_w</p:attrName>
                                        </p:attrNameLst>
                                      </p:cBhvr>
                                      <p:tavLst>
                                        <p:tav tm="0">
                                          <p:val>
                                            <p:fltVal val="0"/>
                                          </p:val>
                                        </p:tav>
                                        <p:tav tm="100000">
                                          <p:val>
                                            <p:strVal val="#ppt_w"/>
                                          </p:val>
                                        </p:tav>
                                      </p:tavLst>
                                    </p:anim>
                                    <p:anim calcmode="lin" valueType="num">
                                      <p:cBhvr>
                                        <p:cTn id="22" dur="250" fill="hold"/>
                                        <p:tgtEl>
                                          <p:spTgt spid="78"/>
                                        </p:tgtEl>
                                        <p:attrNameLst>
                                          <p:attrName>ppt_h</p:attrName>
                                        </p:attrNameLst>
                                      </p:cBhvr>
                                      <p:tavLst>
                                        <p:tav tm="0">
                                          <p:val>
                                            <p:fltVal val="0"/>
                                          </p:val>
                                        </p:tav>
                                        <p:tav tm="100000">
                                          <p:val>
                                            <p:strVal val="#ppt_h"/>
                                          </p:val>
                                        </p:tav>
                                      </p:tavLst>
                                    </p:anim>
                                    <p:animEffect transition="in" filter="fade">
                                      <p:cBhvr>
                                        <p:cTn id="23" dur="250"/>
                                        <p:tgtEl>
                                          <p:spTgt spid="78"/>
                                        </p:tgtEl>
                                      </p:cBhvr>
                                    </p:animEffect>
                                  </p:childTnLst>
                                </p:cTn>
                              </p:par>
                              <p:par>
                                <p:cTn id="24" presetID="6" presetClass="emph" presetSubtype="0" decel="100000" fill="hold" grpId="1" nodeType="withEffect">
                                  <p:stCondLst>
                                    <p:cond delay="600"/>
                                  </p:stCondLst>
                                  <p:childTnLst>
                                    <p:animScale>
                                      <p:cBhvr>
                                        <p:cTn id="25" dur="250" fill="hold"/>
                                        <p:tgtEl>
                                          <p:spTgt spid="78"/>
                                        </p:tgtEl>
                                      </p:cBhvr>
                                      <p:by x="120000" y="120000"/>
                                    </p:animScale>
                                  </p:childTnLst>
                                </p:cTn>
                              </p:par>
                              <p:par>
                                <p:cTn id="26" presetID="6" presetClass="emph" presetSubtype="0" decel="100000" fill="hold" grpId="2" nodeType="withEffect">
                                  <p:stCondLst>
                                    <p:cond delay="800"/>
                                  </p:stCondLst>
                                  <p:childTnLst>
                                    <p:animScale>
                                      <p:cBhvr>
                                        <p:cTn id="27" dur="250" fill="hold"/>
                                        <p:tgtEl>
                                          <p:spTgt spid="78"/>
                                        </p:tgtEl>
                                      </p:cBhvr>
                                      <p:by x="83000" y="8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P spid="75" grpId="2"/>
      <p:bldP spid="78" grpId="0"/>
      <p:bldP spid="78" grpId="1"/>
      <p:bldP spid="78" grpId="2"/>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287" y="353095"/>
            <a:ext cx="5262188" cy="460375"/>
          </a:xfrm>
          <a:prstGeom prst="rect">
            <a:avLst/>
          </a:prstGeom>
        </p:spPr>
        <p:txBody>
          <a:bodyPr wrap="square">
            <a:spAutoFit/>
          </a:bodyPr>
          <a:lstStyle/>
          <a:p>
            <a:r>
              <a:rPr lang="zh-CN" altLang="en-US" sz="2400" b="1" dirty="0">
                <a:solidFill>
                  <a:srgbClr val="C00000"/>
                </a:solidFill>
                <a:latin typeface="字体视界-NEW魏碑体" panose="02010601030101010101" pitchFamily="2" charset="-122"/>
                <a:ea typeface="字体视界-NEW魏碑体" panose="02010601030101010101" pitchFamily="2" charset="-122"/>
                <a:sym typeface="+mn-ea"/>
              </a:rPr>
              <a:t>党史学习教育</a:t>
            </a:r>
            <a:endParaRPr lang="zh-CN" altLang="en-US" sz="2400" b="1">
              <a:solidFill>
                <a:srgbClr val="C00000"/>
              </a:solidFill>
              <a:latin typeface="字体视界-NEW魏碑体" panose="02010601030101010101" pitchFamily="2" charset="-122"/>
              <a:ea typeface="字体视界-NEW魏碑体" panose="02010601030101010101" pitchFamily="2" charset="-122"/>
            </a:endParaRP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335915" y="1617345"/>
            <a:ext cx="11521440" cy="2307590"/>
          </a:xfrm>
          <a:prstGeom prst="rect">
            <a:avLst/>
          </a:prstGeom>
          <a:noFill/>
          <a:ln w="28575" cap="flat" cmpd="sng" algn="ctr">
            <a:solidFill>
              <a:srgbClr val="C00000"/>
            </a:solidFill>
            <a:prstDash val="sysDot"/>
          </a:ln>
          <a:effectLst/>
        </p:spPr>
        <p:txBody>
          <a:bodyPr rtlCol="0" anchor="ctr"/>
          <a:lstStyle/>
          <a:p>
            <a:pPr algn="ctr" fontAlgn="base">
              <a:spcBef>
                <a:spcPct val="0"/>
              </a:spcBef>
              <a:spcAft>
                <a:spcPct val="0"/>
              </a:spcAft>
              <a:buFont typeface="Arial" panose="020B0604020202090204" pitchFamily="34" charset="0"/>
              <a:buNone/>
              <a:defRPr/>
            </a:pPr>
            <a:endParaRPr lang="zh-CN" altLang="en-US" sz="1350" kern="0">
              <a:solidFill>
                <a:srgbClr val="535258"/>
              </a:solidFill>
              <a:latin typeface="Arial" panose="020B0604020202090204"/>
              <a:ea typeface="微软雅黑" panose="020F0502020204030204"/>
            </a:endParaRPr>
          </a:p>
        </p:txBody>
      </p:sp>
      <p:sp>
        <p:nvSpPr>
          <p:cNvPr id="7" name="矩形 24"/>
          <p:cNvSpPr>
            <a:spLocks noChangeArrowheads="1"/>
          </p:cNvSpPr>
          <p:nvPr/>
        </p:nvSpPr>
        <p:spPr bwMode="auto">
          <a:xfrm>
            <a:off x="443865" y="1551940"/>
            <a:ext cx="11306175"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indent="508000" algn="just" defTabSz="1219200" eaLnBrk="1" fontAlgn="auto" hangingPunct="1">
              <a:lnSpc>
                <a:spcPct val="180000"/>
              </a:lnSpc>
              <a:buClrTx/>
              <a:buSzTx/>
              <a:buFont typeface="Arial" panose="020B0604020202090204" pitchFamily="34" charset="0"/>
              <a:buNone/>
              <a:extLst>
                <a:ext uri="{35155182-B16C-46BC-9424-99874614C6A1}">
                  <wpsdc:indentchars xmlns="" xmlns:wpsdc="http://www.wps.cn/officeDocument/2017/drawingmlCustomData" val="200" checksum="282533468"/>
                </a:ext>
              </a:extLst>
            </a:pPr>
            <a:r>
              <a:rPr lang="en-US" altLang="zh-CN" sz="2000">
                <a:solidFill>
                  <a:srgbClr val="000000"/>
                </a:solidFill>
                <a:latin typeface="黑体" charset="0"/>
                <a:ea typeface="黑体" charset="0"/>
                <a:cs typeface="黑体" charset="0"/>
              </a:rPr>
              <a:t>2021</a:t>
            </a:r>
            <a:r>
              <a:rPr lang="zh-CN" altLang="en-US" sz="2000">
                <a:solidFill>
                  <a:srgbClr val="000000"/>
                </a:solidFill>
                <a:latin typeface="黑体" charset="0"/>
                <a:ea typeface="黑体" charset="0"/>
                <a:cs typeface="黑体" charset="0"/>
              </a:rPr>
              <a:t>年</a:t>
            </a:r>
            <a:r>
              <a:rPr lang="zh-CN" sz="2000">
                <a:solidFill>
                  <a:srgbClr val="000000"/>
                </a:solidFill>
                <a:latin typeface="黑体" charset="0"/>
                <a:ea typeface="黑体" charset="0"/>
                <a:cs typeface="黑体" charset="0"/>
              </a:rPr>
              <a:t>是中国共产党成立一百周年。为</a:t>
            </a:r>
            <a:r>
              <a:rPr lang="zh-CN" sz="2000" b="1" u="sng">
                <a:solidFill>
                  <a:srgbClr val="FF0000"/>
                </a:solidFill>
                <a:latin typeface="黑体" charset="0"/>
                <a:ea typeface="黑体" charset="0"/>
                <a:cs typeface="黑体" charset="0"/>
              </a:rPr>
              <a:t>从党的百年伟大奋斗历程中汲取继续前进的智慧和力量，深入学习贯彻习近平新时代中国特色社会主义思想</a:t>
            </a:r>
            <a:r>
              <a:rPr lang="zh-CN" sz="2000">
                <a:solidFill>
                  <a:srgbClr val="000000"/>
                </a:solidFill>
                <a:latin typeface="黑体" charset="0"/>
                <a:ea typeface="黑体" charset="0"/>
                <a:cs typeface="黑体" charset="0"/>
              </a:rPr>
              <a:t>，巩固深化“不忘初心、牢记使命”主题教育成果，激励全党全国各族人民满怀信心迈进全面建设社会主义现代化国家新征程，党中央决定，在全党开展党史学习教育。</a:t>
            </a:r>
          </a:p>
        </p:txBody>
      </p:sp>
      <p:sp>
        <p:nvSpPr>
          <p:cNvPr id="8" name="矩形 7"/>
          <p:cNvSpPr/>
          <p:nvPr/>
        </p:nvSpPr>
        <p:spPr>
          <a:xfrm>
            <a:off x="356235" y="814705"/>
            <a:ext cx="1803400" cy="737235"/>
          </a:xfrm>
          <a:prstGeom prst="rect">
            <a:avLst/>
          </a:prstGeom>
          <a:ln>
            <a:noFill/>
          </a:ln>
        </p:spPr>
        <p:txBody>
          <a:bodyPr wrap="square">
            <a:spAutoFit/>
          </a:bodyPr>
          <a:lstStyle/>
          <a:p>
            <a:pPr algn="ctr">
              <a:lnSpc>
                <a:spcPct val="150000"/>
              </a:lnSpc>
              <a:spcAft>
                <a:spcPts val="300"/>
              </a:spcAft>
            </a:pPr>
            <a:r>
              <a:rPr lang="zh-CN" altLang="en-US" sz="2800" b="1" dirty="0">
                <a:solidFill>
                  <a:srgbClr val="C00000"/>
                </a:solidFill>
                <a:latin typeface="微软雅黑" panose="020B0503020204020204" pitchFamily="34" charset="-122"/>
                <a:ea typeface="微软雅黑" panose="020B0503020204020204" pitchFamily="34" charset="-122"/>
              </a:rPr>
              <a:t>学习背景</a:t>
            </a:r>
          </a:p>
        </p:txBody>
      </p:sp>
      <p:pic>
        <p:nvPicPr>
          <p:cNvPr id="2" name="图片 1"/>
          <p:cNvPicPr>
            <a:picLocks noChangeAspect="1"/>
          </p:cNvPicPr>
          <p:nvPr/>
        </p:nvPicPr>
        <p:blipFill>
          <a:blip r:embed="rId4"/>
          <a:stretch>
            <a:fillRect/>
          </a:stretch>
        </p:blipFill>
        <p:spPr>
          <a:xfrm>
            <a:off x="4317365" y="4191635"/>
            <a:ext cx="3046730" cy="22860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35" presetClass="path" presetSubtype="0" accel="50000" decel="50000" fill="hold" nodeType="withEffect">
                                  <p:stCondLst>
                                    <p:cond delay="0"/>
                                  </p:stCondLst>
                                  <p:childTnLst>
                                    <p:animMotion origin="layout" path="M -6.25E-7 -3.7037E-6 L 0.18997 -3.7037E-6 " pathEditMode="relative" rAng="0" ptsTypes="AA">
                                      <p:cBhvr>
                                        <p:cTn id="11" dur="1000" spd="-100000" fill="hold"/>
                                        <p:tgtEl>
                                          <p:spTgt spid="25"/>
                                        </p:tgtEl>
                                        <p:attrNameLst>
                                          <p:attrName>ppt_x</p:attrName>
                                          <p:attrName>ppt_y</p:attrName>
                                        </p:attrNameLst>
                                      </p:cBhvr>
                                      <p:rCtr x="9492" y="0"/>
                                    </p:animMotion>
                                  </p:childTnLst>
                                </p:cTn>
                              </p:par>
                              <p:par>
                                <p:cTn id="12" presetID="53" presetClass="entr" presetSubtype="16"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nodeType="withEffect">
                                  <p:stCondLst>
                                    <p:cond delay="0"/>
                                  </p:stCondLst>
                                  <p:childTnLst>
                                    <p:animMotion origin="layout" path="M 0 -3.7037E-6 L -0.41185 -3.7037E-6 " pathEditMode="relative" rAng="0" ptsTypes="AA">
                                      <p:cBhvr>
                                        <p:cTn id="18" dur="1000" spd="-100000" fill="hold"/>
                                        <p:tgtEl>
                                          <p:spTgt spid="26"/>
                                        </p:tgtEl>
                                        <p:attrNameLst>
                                          <p:attrName>ppt_x</p:attrName>
                                          <p:attrName>ppt_y</p:attrName>
                                        </p:attrNameLst>
                                      </p:cBhvr>
                                      <p:rCtr x="-20599"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50" fill="hold"/>
                                        <p:tgtEl>
                                          <p:spTgt spid="28"/>
                                        </p:tgtEl>
                                        <p:attrNameLst>
                                          <p:attrName>ppt_w</p:attrName>
                                        </p:attrNameLst>
                                      </p:cBhvr>
                                      <p:tavLst>
                                        <p:tav tm="0">
                                          <p:val>
                                            <p:fltVal val="0"/>
                                          </p:val>
                                        </p:tav>
                                        <p:tav tm="100000">
                                          <p:val>
                                            <p:strVal val="#ppt_w"/>
                                          </p:val>
                                        </p:tav>
                                      </p:tavLst>
                                    </p:anim>
                                    <p:anim calcmode="lin" valueType="num">
                                      <p:cBhvr>
                                        <p:cTn id="23" dur="250" fill="hold"/>
                                        <p:tgtEl>
                                          <p:spTgt spid="28"/>
                                        </p:tgtEl>
                                        <p:attrNameLst>
                                          <p:attrName>ppt_h</p:attrName>
                                        </p:attrNameLst>
                                      </p:cBhvr>
                                      <p:tavLst>
                                        <p:tav tm="0">
                                          <p:val>
                                            <p:fltVal val="0"/>
                                          </p:val>
                                        </p:tav>
                                        <p:tav tm="100000">
                                          <p:val>
                                            <p:strVal val="#ppt_h"/>
                                          </p:val>
                                        </p:tav>
                                      </p:tavLst>
                                    </p:anim>
                                    <p:animEffect transition="in" filter="fade">
                                      <p:cBhvr>
                                        <p:cTn id="24" dur="250"/>
                                        <p:tgtEl>
                                          <p:spTgt spid="28"/>
                                        </p:tgtEl>
                                      </p:cBhvr>
                                    </p:animEffect>
                                  </p:childTnLst>
                                </p:cTn>
                              </p:par>
                              <p:par>
                                <p:cTn id="25" presetID="6" presetClass="emph" presetSubtype="0" decel="100000" fill="hold" grpId="1" nodeType="withEffect">
                                  <p:stCondLst>
                                    <p:cond delay="200"/>
                                  </p:stCondLst>
                                  <p:childTnLst>
                                    <p:animScale>
                                      <p:cBhvr>
                                        <p:cTn id="26" dur="250" fill="hold"/>
                                        <p:tgtEl>
                                          <p:spTgt spid="28"/>
                                        </p:tgtEl>
                                      </p:cBhvr>
                                      <p:by x="120000" y="120000"/>
                                    </p:animScale>
                                  </p:childTnLst>
                                </p:cTn>
                              </p:par>
                              <p:par>
                                <p:cTn id="27" presetID="6" presetClass="emph" presetSubtype="0" decel="100000" fill="hold" grpId="2" nodeType="withEffect">
                                  <p:stCondLst>
                                    <p:cond delay="400"/>
                                  </p:stCondLst>
                                  <p:childTnLst>
                                    <p:animScale>
                                      <p:cBhvr>
                                        <p:cTn id="28" dur="250" fill="hold"/>
                                        <p:tgtEl>
                                          <p:spTgt spid="28"/>
                                        </p:tgtEl>
                                      </p:cBhvr>
                                      <p:by x="83000" y="83000"/>
                                    </p:animScale>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35" presetClass="path" presetSubtype="0" accel="50000" decel="50000" fill="hold" grpId="1" nodeType="withEffect">
                                  <p:stCondLst>
                                    <p:cond delay="0"/>
                                  </p:stCondLst>
                                  <p:childTnLst>
                                    <p:animMotion origin="layout" path="M -4.375E-6 -3.7037E-6 L -0.30273 -3.7037E-6 " pathEditMode="relative" rAng="0" ptsTypes="AA">
                                      <p:cBhvr>
                                        <p:cTn id="36" dur="1000" spd="-100000" fill="hold"/>
                                        <p:tgtEl>
                                          <p:spTgt spid="27"/>
                                        </p:tgtEl>
                                        <p:attrNameLst>
                                          <p:attrName>ppt_x</p:attrName>
                                          <p:attrName>ppt_y</p:attrName>
                                        </p:attrNameLst>
                                      </p:cBhvr>
                                      <p:rCtr x="-15143" y="0"/>
                                    </p:animMotion>
                                  </p:childTnLst>
                                </p:cTn>
                              </p:par>
                            </p:childTnLst>
                          </p:cTn>
                        </p:par>
                        <p:par>
                          <p:cTn id="37" fill="hold">
                            <p:stCondLst>
                              <p:cond delay="1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3300"/>
                            </p:stCondLst>
                            <p:childTnLst>
                              <p:par>
                                <p:cTn id="46" presetID="21"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heel(1)">
                                      <p:cBhvr>
                                        <p:cTn id="48" dur="1000"/>
                                        <p:tgtEl>
                                          <p:spTgt spid="6"/>
                                        </p:tgtEl>
                                      </p:cBhvr>
                                    </p:animEffect>
                                  </p:childTnLst>
                                </p:cTn>
                              </p:par>
                            </p:childTnLst>
                          </p:cTn>
                        </p:par>
                        <p:par>
                          <p:cTn id="49" fill="hold">
                            <p:stCondLst>
                              <p:cond delay="4300"/>
                            </p:stCondLst>
                            <p:childTnLst>
                              <p:par>
                                <p:cTn id="50" presetID="12" presetClass="entr" presetSubtype="1"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ppt_y</p:attrName>
                                        </p:attrNameLst>
                                      </p:cBhvr>
                                      <p:tavLst>
                                        <p:tav tm="0">
                                          <p:val>
                                            <p:strVal val="#ppt_y-#ppt_h*1.125000"/>
                                          </p:val>
                                        </p:tav>
                                        <p:tav tm="100000">
                                          <p:val>
                                            <p:strVal val="#ppt_y"/>
                                          </p:val>
                                        </p:tav>
                                      </p:tavLst>
                                    </p:anim>
                                    <p:animEffect transition="in" filter="wipe(down)">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bldLvl="0" animBg="1"/>
      <p:bldP spid="28" grpId="1" bldLvl="0" animBg="1"/>
      <p:bldP spid="28" grpId="2" bldLvl="0" animBg="1"/>
      <p:bldP spid="6" grpId="0" bldLvl="0" animBg="1"/>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2578" y="5737759"/>
            <a:ext cx="6809422" cy="1120241"/>
          </a:xfrm>
          <a:prstGeom prst="rect">
            <a:avLst/>
          </a:prstGeom>
        </p:spPr>
      </p:pic>
      <p:sp>
        <p:nvSpPr>
          <p:cNvPr id="75" name="文本框 74"/>
          <p:cNvSpPr txBox="1"/>
          <p:nvPr/>
        </p:nvSpPr>
        <p:spPr>
          <a:xfrm>
            <a:off x="5527040" y="117632"/>
            <a:ext cx="1069340" cy="1014730"/>
          </a:xfrm>
          <a:prstGeom prst="rect">
            <a:avLst/>
          </a:prstGeom>
          <a:noFill/>
        </p:spPr>
        <p:txBody>
          <a:bodyPr wrap="none" rtlCol="0">
            <a:spAutoFit/>
          </a:bodyPr>
          <a:lstStyle/>
          <a:p>
            <a:r>
              <a:rPr lang="en-US" altLang="zh-CN" sz="6000" b="1" dirty="0">
                <a:solidFill>
                  <a:srgbClr val="C00000"/>
                </a:solidFill>
                <a:latin typeface="黑体" charset="0"/>
                <a:ea typeface="黑体" charset="0"/>
                <a:cs typeface="+mn-ea"/>
                <a:sym typeface="+mn-lt"/>
              </a:rPr>
              <a:t>01</a:t>
            </a:r>
          </a:p>
        </p:txBody>
      </p:sp>
      <p:sp>
        <p:nvSpPr>
          <p:cNvPr id="78" name="文本框 77"/>
          <p:cNvSpPr txBox="1"/>
          <p:nvPr/>
        </p:nvSpPr>
        <p:spPr>
          <a:xfrm>
            <a:off x="1305025" y="1045526"/>
            <a:ext cx="9342120" cy="1014730"/>
          </a:xfrm>
          <a:prstGeom prst="rect">
            <a:avLst/>
          </a:prstGeom>
          <a:noFill/>
        </p:spPr>
        <p:txBody>
          <a:bodyPr wrap="none" rtlCol="0">
            <a:spAutoFit/>
          </a:bodyPr>
          <a:lstStyle/>
          <a:p>
            <a:pPr algn="ctr"/>
            <a:r>
              <a:rPr lang="zh-CN" altLang="en-US" sz="6000" b="1" dirty="0">
                <a:solidFill>
                  <a:srgbClr val="C00000"/>
                </a:solidFill>
                <a:latin typeface="黑体" charset="0"/>
                <a:ea typeface="黑体" charset="0"/>
                <a:sym typeface="+mn-ea"/>
              </a:rPr>
              <a:t>党的群众路线教育实践活动</a:t>
            </a:r>
            <a:endParaRPr lang="zh-CN" altLang="en-US" sz="6000" b="1" dirty="0">
              <a:solidFill>
                <a:srgbClr val="C00000"/>
              </a:solidFill>
              <a:latin typeface="黑体" charset="0"/>
              <a:ea typeface="黑体" charset="0"/>
            </a:endParaRPr>
          </a:p>
        </p:txBody>
      </p:sp>
      <p:sp>
        <p:nvSpPr>
          <p:cNvPr id="100" name="文本框 99"/>
          <p:cNvSpPr txBox="1"/>
          <p:nvPr/>
        </p:nvSpPr>
        <p:spPr>
          <a:xfrm>
            <a:off x="1085215" y="2261235"/>
            <a:ext cx="10022205" cy="3476625"/>
          </a:xfrm>
          <a:prstGeom prst="rect">
            <a:avLst/>
          </a:prstGeom>
          <a:noFill/>
          <a:ln w="9525">
            <a:noFill/>
          </a:ln>
        </p:spPr>
        <p:txBody>
          <a:bodyPr wrap="square">
            <a:spAutoFit/>
          </a:bodyPr>
          <a:lstStyle/>
          <a:p>
            <a:pPr marL="0" indent="0" algn="l"/>
            <a:endParaRPr lang="zh-CN" sz="2000" b="1" dirty="0">
              <a:latin typeface="黑体" charset="0"/>
              <a:ea typeface="黑体" charset="0"/>
              <a:cs typeface="黑体" charset="0"/>
            </a:endParaRPr>
          </a:p>
          <a:p>
            <a:pPr marL="0" indent="0" algn="l"/>
            <a:r>
              <a:rPr lang="zh-CN" sz="2000" dirty="0">
                <a:latin typeface="黑体" charset="0"/>
                <a:ea typeface="黑体" charset="0"/>
                <a:cs typeface="黑体" charset="0"/>
              </a:rPr>
              <a:t>“温水煮，青蛙不知不觉就死去了。一个人也是如此，职务升迁了，生活变好了，信念就可能慢慢消失了。如果你自己不去自我警醒，我们作为一个党不能去自我警醒，那么谁还能叫醒你呢？”</a:t>
            </a:r>
          </a:p>
          <a:p>
            <a:pPr marL="0" indent="0" algn="r"/>
            <a:r>
              <a:rPr lang="zh-CN" sz="2000" dirty="0">
                <a:latin typeface="黑体" charset="0"/>
                <a:ea typeface="黑体" charset="0"/>
                <a:cs typeface="黑体" charset="0"/>
              </a:rPr>
              <a:t>				</a:t>
            </a:r>
          </a:p>
          <a:p>
            <a:pPr marL="0" indent="0" algn="r"/>
            <a:r>
              <a:rPr lang="zh-CN" sz="2000" dirty="0">
                <a:latin typeface="华文楷体" panose="02010600040101010101" charset="-122"/>
                <a:ea typeface="华文楷体" panose="02010600040101010101" charset="-122"/>
                <a:cs typeface="华文楷体" panose="02010600040101010101" charset="-122"/>
              </a:rPr>
              <a:t>——2013年9月，习近平来到在教育实践活动中联系的河北省，全程参加并指导省委常委班子专题民主生活会</a:t>
            </a:r>
            <a:endParaRPr lang="zh-CN" altLang="en-US" sz="2000" dirty="0">
              <a:solidFill>
                <a:srgbClr val="000000"/>
              </a:solidFill>
              <a:latin typeface="华文楷体" panose="02010600040101010101" charset="-122"/>
              <a:ea typeface="华文楷体" panose="02010600040101010101" charset="-122"/>
              <a:cs typeface="华文楷体" panose="02010600040101010101" charset="-122"/>
            </a:endParaRPr>
          </a:p>
          <a:p>
            <a:pPr marL="0" indent="0" algn="r"/>
            <a:endParaRPr lang="zh-CN" sz="2000" b="0" dirty="0">
              <a:solidFill>
                <a:srgbClr val="000000"/>
              </a:solidFill>
              <a:latin typeface="黑体" charset="0"/>
              <a:ea typeface="黑体" charset="0"/>
              <a:cs typeface="黑体" charset="0"/>
            </a:endParaRPr>
          </a:p>
          <a:p>
            <a:pPr marL="0" indent="0" algn="l"/>
            <a:endParaRPr lang="zh-CN" sz="2000" b="0" dirty="0">
              <a:solidFill>
                <a:srgbClr val="000000"/>
              </a:solidFill>
              <a:latin typeface="黑体" charset="0"/>
              <a:ea typeface="黑体" charset="0"/>
              <a:cs typeface="黑体" charset="0"/>
            </a:endParaRPr>
          </a:p>
          <a:p>
            <a:pPr marL="0" indent="0" algn="l"/>
            <a:r>
              <a:rPr lang="zh-CN" sz="2000" b="1" dirty="0">
                <a:latin typeface="黑体" charset="0"/>
                <a:ea typeface="黑体" charset="0"/>
                <a:cs typeface="黑体" charset="0"/>
              </a:rPr>
              <a:t>目标要求：</a:t>
            </a:r>
            <a:endParaRPr lang="zh-CN" sz="2000" b="0" dirty="0">
              <a:latin typeface="黑体" charset="0"/>
              <a:ea typeface="黑体" charset="0"/>
              <a:cs typeface="黑体" charset="0"/>
            </a:endParaRPr>
          </a:p>
          <a:p>
            <a:pPr marL="0" indent="0" algn="l"/>
            <a:r>
              <a:rPr lang="zh-CN" sz="2000" b="0" dirty="0">
                <a:latin typeface="黑体" charset="0"/>
                <a:ea typeface="黑体" charset="0"/>
                <a:cs typeface="黑体" charset="0"/>
              </a:rPr>
              <a:t>以“</a:t>
            </a:r>
            <a:r>
              <a:rPr lang="zh-CN" sz="2000" b="1" dirty="0">
                <a:latin typeface="黑体" charset="0"/>
                <a:ea typeface="黑体" charset="0"/>
                <a:cs typeface="黑体" charset="0"/>
              </a:rPr>
              <a:t>照镜子、正衣冠、洗洗澡、治治病</a:t>
            </a:r>
            <a:r>
              <a:rPr lang="zh-CN" sz="2000" b="0" dirty="0">
                <a:latin typeface="黑体" charset="0"/>
                <a:ea typeface="黑体" charset="0"/>
                <a:cs typeface="黑体" charset="0"/>
              </a:rPr>
              <a:t>”为总要求。</a:t>
            </a:r>
            <a:endParaRPr lang="zh-CN" altLang="en-US" sz="2000" b="0" dirty="0">
              <a:latin typeface="黑体" charset="0"/>
              <a:ea typeface="黑体" charset="0"/>
              <a:cs typeface="黑体"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400"/>
                                  </p:stCondLst>
                                  <p:childTnLst>
                                    <p:set>
                                      <p:cBhvr>
                                        <p:cTn id="11" dur="1" fill="hold">
                                          <p:stCondLst>
                                            <p:cond delay="0"/>
                                          </p:stCondLst>
                                        </p:cTn>
                                        <p:tgtEl>
                                          <p:spTgt spid="75"/>
                                        </p:tgtEl>
                                        <p:attrNameLst>
                                          <p:attrName>style.visibility</p:attrName>
                                        </p:attrNameLst>
                                      </p:cBhvr>
                                      <p:to>
                                        <p:strVal val="visible"/>
                                      </p:to>
                                    </p:set>
                                    <p:anim calcmode="lin" valueType="num">
                                      <p:cBhvr>
                                        <p:cTn id="12" dur="250" fill="hold"/>
                                        <p:tgtEl>
                                          <p:spTgt spid="75"/>
                                        </p:tgtEl>
                                        <p:attrNameLst>
                                          <p:attrName>ppt_w</p:attrName>
                                        </p:attrNameLst>
                                      </p:cBhvr>
                                      <p:tavLst>
                                        <p:tav tm="0">
                                          <p:val>
                                            <p:fltVal val="0"/>
                                          </p:val>
                                        </p:tav>
                                        <p:tav tm="100000">
                                          <p:val>
                                            <p:strVal val="#ppt_w"/>
                                          </p:val>
                                        </p:tav>
                                      </p:tavLst>
                                    </p:anim>
                                    <p:anim calcmode="lin" valueType="num">
                                      <p:cBhvr>
                                        <p:cTn id="13" dur="250" fill="hold"/>
                                        <p:tgtEl>
                                          <p:spTgt spid="75"/>
                                        </p:tgtEl>
                                        <p:attrNameLst>
                                          <p:attrName>ppt_h</p:attrName>
                                        </p:attrNameLst>
                                      </p:cBhvr>
                                      <p:tavLst>
                                        <p:tav tm="0">
                                          <p:val>
                                            <p:fltVal val="0"/>
                                          </p:val>
                                        </p:tav>
                                        <p:tav tm="100000">
                                          <p:val>
                                            <p:strVal val="#ppt_h"/>
                                          </p:val>
                                        </p:tav>
                                      </p:tavLst>
                                    </p:anim>
                                    <p:animEffect transition="in" filter="fade">
                                      <p:cBhvr>
                                        <p:cTn id="14" dur="250"/>
                                        <p:tgtEl>
                                          <p:spTgt spid="75"/>
                                        </p:tgtEl>
                                      </p:cBhvr>
                                    </p:animEffect>
                                  </p:childTnLst>
                                </p:cTn>
                              </p:par>
                              <p:par>
                                <p:cTn id="15" presetID="6" presetClass="emph" presetSubtype="0" decel="100000" fill="hold" grpId="1" nodeType="withEffect">
                                  <p:stCondLst>
                                    <p:cond delay="600"/>
                                  </p:stCondLst>
                                  <p:childTnLst>
                                    <p:animScale>
                                      <p:cBhvr>
                                        <p:cTn id="16" dur="250" fill="hold"/>
                                        <p:tgtEl>
                                          <p:spTgt spid="75"/>
                                        </p:tgtEl>
                                      </p:cBhvr>
                                      <p:by x="120000" y="120000"/>
                                    </p:animScale>
                                  </p:childTnLst>
                                </p:cTn>
                              </p:par>
                              <p:par>
                                <p:cTn id="17" presetID="6" presetClass="emph" presetSubtype="0" decel="100000" fill="hold" grpId="2" nodeType="withEffect">
                                  <p:stCondLst>
                                    <p:cond delay="800"/>
                                  </p:stCondLst>
                                  <p:childTnLst>
                                    <p:animScale>
                                      <p:cBhvr>
                                        <p:cTn id="18" dur="250" fill="hold"/>
                                        <p:tgtEl>
                                          <p:spTgt spid="75"/>
                                        </p:tgtEl>
                                      </p:cBhvr>
                                      <p:by x="83000" y="83000"/>
                                    </p:animScale>
                                  </p:childTnLst>
                                </p:cTn>
                              </p:par>
                              <p:par>
                                <p:cTn id="19" presetID="53" presetClass="entr" presetSubtype="16" fill="hold" grpId="0" nodeType="withEffect">
                                  <p:stCondLst>
                                    <p:cond delay="400"/>
                                  </p:stCondLst>
                                  <p:childTnLst>
                                    <p:set>
                                      <p:cBhvr>
                                        <p:cTn id="20" dur="1" fill="hold">
                                          <p:stCondLst>
                                            <p:cond delay="0"/>
                                          </p:stCondLst>
                                        </p:cTn>
                                        <p:tgtEl>
                                          <p:spTgt spid="78"/>
                                        </p:tgtEl>
                                        <p:attrNameLst>
                                          <p:attrName>style.visibility</p:attrName>
                                        </p:attrNameLst>
                                      </p:cBhvr>
                                      <p:to>
                                        <p:strVal val="visible"/>
                                      </p:to>
                                    </p:set>
                                    <p:anim calcmode="lin" valueType="num">
                                      <p:cBhvr>
                                        <p:cTn id="21" dur="250" fill="hold"/>
                                        <p:tgtEl>
                                          <p:spTgt spid="78"/>
                                        </p:tgtEl>
                                        <p:attrNameLst>
                                          <p:attrName>ppt_w</p:attrName>
                                        </p:attrNameLst>
                                      </p:cBhvr>
                                      <p:tavLst>
                                        <p:tav tm="0">
                                          <p:val>
                                            <p:fltVal val="0"/>
                                          </p:val>
                                        </p:tav>
                                        <p:tav tm="100000">
                                          <p:val>
                                            <p:strVal val="#ppt_w"/>
                                          </p:val>
                                        </p:tav>
                                      </p:tavLst>
                                    </p:anim>
                                    <p:anim calcmode="lin" valueType="num">
                                      <p:cBhvr>
                                        <p:cTn id="22" dur="250" fill="hold"/>
                                        <p:tgtEl>
                                          <p:spTgt spid="78"/>
                                        </p:tgtEl>
                                        <p:attrNameLst>
                                          <p:attrName>ppt_h</p:attrName>
                                        </p:attrNameLst>
                                      </p:cBhvr>
                                      <p:tavLst>
                                        <p:tav tm="0">
                                          <p:val>
                                            <p:fltVal val="0"/>
                                          </p:val>
                                        </p:tav>
                                        <p:tav tm="100000">
                                          <p:val>
                                            <p:strVal val="#ppt_h"/>
                                          </p:val>
                                        </p:tav>
                                      </p:tavLst>
                                    </p:anim>
                                    <p:animEffect transition="in" filter="fade">
                                      <p:cBhvr>
                                        <p:cTn id="23" dur="250"/>
                                        <p:tgtEl>
                                          <p:spTgt spid="78"/>
                                        </p:tgtEl>
                                      </p:cBhvr>
                                    </p:animEffect>
                                  </p:childTnLst>
                                </p:cTn>
                              </p:par>
                              <p:par>
                                <p:cTn id="24" presetID="6" presetClass="emph" presetSubtype="0" decel="100000" fill="hold" grpId="1" nodeType="withEffect">
                                  <p:stCondLst>
                                    <p:cond delay="600"/>
                                  </p:stCondLst>
                                  <p:childTnLst>
                                    <p:animScale>
                                      <p:cBhvr>
                                        <p:cTn id="25" dur="250" fill="hold"/>
                                        <p:tgtEl>
                                          <p:spTgt spid="78"/>
                                        </p:tgtEl>
                                      </p:cBhvr>
                                      <p:by x="120000" y="120000"/>
                                    </p:animScale>
                                  </p:childTnLst>
                                </p:cTn>
                              </p:par>
                              <p:par>
                                <p:cTn id="26" presetID="6" presetClass="emph" presetSubtype="0" decel="100000" fill="hold" grpId="2" nodeType="withEffect">
                                  <p:stCondLst>
                                    <p:cond delay="800"/>
                                  </p:stCondLst>
                                  <p:childTnLst>
                                    <p:animScale>
                                      <p:cBhvr>
                                        <p:cTn id="27" dur="250" fill="hold"/>
                                        <p:tgtEl>
                                          <p:spTgt spid="78"/>
                                        </p:tgtEl>
                                      </p:cBhvr>
                                      <p:by x="83000" y="8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P spid="75" grpId="2"/>
      <p:bldP spid="78" grpId="0"/>
      <p:bldP spid="78" grpId="1"/>
      <p:bldP spid="78" grpId="2"/>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287" y="353095"/>
            <a:ext cx="5262188" cy="460375"/>
          </a:xfrm>
          <a:prstGeom prst="rect">
            <a:avLst/>
          </a:prstGeom>
        </p:spPr>
        <p:txBody>
          <a:bodyPr wrap="square">
            <a:spAutoFit/>
          </a:bodyPr>
          <a:lstStyle/>
          <a:p>
            <a:r>
              <a:rPr lang="zh-CN" altLang="en-US" sz="2400" b="1" dirty="0">
                <a:solidFill>
                  <a:srgbClr val="C00000"/>
                </a:solidFill>
                <a:latin typeface="字体视界-NEW魏碑体" panose="02010601030101010101" pitchFamily="2" charset="-122"/>
                <a:ea typeface="字体视界-NEW魏碑体" panose="02010601030101010101" pitchFamily="2" charset="-122"/>
                <a:sym typeface="+mn-ea"/>
              </a:rPr>
              <a:t>党史学习教育</a:t>
            </a:r>
            <a:endParaRPr lang="zh-CN" altLang="en-US" sz="2400" b="1">
              <a:solidFill>
                <a:srgbClr val="C00000"/>
              </a:solidFill>
              <a:latin typeface="字体视界-NEW魏碑体" panose="02010601030101010101" pitchFamily="2" charset="-122"/>
              <a:ea typeface="字体视界-NEW魏碑体" panose="02010601030101010101" pitchFamily="2" charset="-122"/>
            </a:endParaRP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335915" y="1617345"/>
            <a:ext cx="11521440" cy="4989830"/>
          </a:xfrm>
          <a:prstGeom prst="rect">
            <a:avLst/>
          </a:prstGeom>
          <a:noFill/>
          <a:ln w="28575" cap="flat" cmpd="sng" algn="ctr">
            <a:solidFill>
              <a:srgbClr val="C00000"/>
            </a:solidFill>
            <a:prstDash val="sysDot"/>
          </a:ln>
          <a:effectLst/>
        </p:spPr>
        <p:txBody>
          <a:bodyPr rtlCol="0" anchor="ctr"/>
          <a:lstStyle/>
          <a:p>
            <a:pPr algn="ctr" fontAlgn="base">
              <a:spcBef>
                <a:spcPct val="0"/>
              </a:spcBef>
              <a:spcAft>
                <a:spcPct val="0"/>
              </a:spcAft>
              <a:buFont typeface="Arial" panose="020B0604020202090204" pitchFamily="34" charset="0"/>
              <a:buNone/>
              <a:defRPr/>
            </a:pPr>
            <a:endParaRPr lang="zh-CN" altLang="en-US" sz="1350" kern="0">
              <a:solidFill>
                <a:srgbClr val="535258"/>
              </a:solidFill>
              <a:latin typeface="Arial" panose="020B0604020202090204"/>
              <a:ea typeface="微软雅黑" panose="020F0502020204030204"/>
            </a:endParaRPr>
          </a:p>
        </p:txBody>
      </p:sp>
      <p:sp>
        <p:nvSpPr>
          <p:cNvPr id="7" name="矩形 24"/>
          <p:cNvSpPr>
            <a:spLocks noChangeArrowheads="1"/>
          </p:cNvSpPr>
          <p:nvPr/>
        </p:nvSpPr>
        <p:spPr bwMode="auto">
          <a:xfrm>
            <a:off x="443865" y="1551940"/>
            <a:ext cx="11306175" cy="4521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285750" indent="-285750" algn="just" defTabSz="1219200" eaLnBrk="1" hangingPunct="1">
              <a:lnSpc>
                <a:spcPct val="160000"/>
              </a:lnSpc>
              <a:buClrTx/>
              <a:buSzTx/>
              <a:buFont typeface="Wingdings" panose="05000000000000000000" charset="0"/>
              <a:buChar char=""/>
            </a:pPr>
            <a:r>
              <a:rPr lang="zh-CN" dirty="0">
                <a:solidFill>
                  <a:srgbClr val="000000"/>
                </a:solidFill>
                <a:latin typeface="黑体" charset="0"/>
                <a:ea typeface="黑体" charset="0"/>
                <a:cs typeface="黑体" charset="0"/>
              </a:rPr>
              <a:t>2021年2月1日下午，</a:t>
            </a:r>
            <a:r>
              <a:rPr lang="zh-CN" altLang="en-US" dirty="0">
                <a:solidFill>
                  <a:srgbClr val="000000"/>
                </a:solidFill>
                <a:latin typeface="黑体" charset="0"/>
                <a:ea typeface="黑体" charset="0"/>
                <a:cs typeface="黑体" charset="0"/>
              </a:rPr>
              <a:t>中共中央总书记、国家主席、中央军委主席</a:t>
            </a:r>
            <a:r>
              <a:rPr lang="zh-CN" dirty="0">
                <a:solidFill>
                  <a:srgbClr val="000000"/>
                </a:solidFill>
                <a:latin typeface="黑体" charset="0"/>
                <a:ea typeface="黑体" charset="0"/>
                <a:cs typeface="黑体" charset="0"/>
              </a:rPr>
              <a:t>习近平在人民大会堂同各民主党派中央、全国工商联负责人和无党派人士代表欢聚一堂，共迎</a:t>
            </a:r>
            <a:r>
              <a:rPr lang="zh-CN" altLang="en-US" dirty="0">
                <a:solidFill>
                  <a:srgbClr val="000000"/>
                </a:solidFill>
                <a:latin typeface="黑体" charset="0"/>
                <a:ea typeface="黑体" charset="0"/>
                <a:cs typeface="黑体" charset="0"/>
              </a:rPr>
              <a:t>新春</a:t>
            </a:r>
            <a:r>
              <a:rPr lang="zh-CN" dirty="0">
                <a:solidFill>
                  <a:srgbClr val="000000"/>
                </a:solidFill>
                <a:latin typeface="黑体" charset="0"/>
                <a:ea typeface="黑体" charset="0"/>
                <a:cs typeface="黑体" charset="0"/>
              </a:rPr>
              <a:t>佳节。习近平</a:t>
            </a:r>
            <a:r>
              <a:rPr lang="zh-CN" altLang="en-US" dirty="0">
                <a:solidFill>
                  <a:srgbClr val="000000"/>
                </a:solidFill>
                <a:latin typeface="黑体" charset="0"/>
                <a:ea typeface="黑体" charset="0"/>
                <a:cs typeface="黑体" charset="0"/>
              </a:rPr>
              <a:t>总书记</a:t>
            </a:r>
            <a:r>
              <a:rPr lang="zh-CN" dirty="0">
                <a:solidFill>
                  <a:srgbClr val="000000"/>
                </a:solidFill>
                <a:latin typeface="黑体" charset="0"/>
                <a:ea typeface="黑体" charset="0"/>
                <a:cs typeface="黑体" charset="0"/>
              </a:rPr>
              <a:t>指出，</a:t>
            </a:r>
            <a:r>
              <a:rPr lang="zh-CN" b="1" dirty="0">
                <a:solidFill>
                  <a:srgbClr val="000000"/>
                </a:solidFill>
                <a:latin typeface="黑体" charset="0"/>
                <a:ea typeface="黑体" charset="0"/>
                <a:cs typeface="黑体" charset="0"/>
              </a:rPr>
              <a:t>中共中央决定，2021年在全党开展中共党史学习教育</a:t>
            </a:r>
            <a:r>
              <a:rPr lang="zh-CN" dirty="0">
                <a:solidFill>
                  <a:srgbClr val="000000"/>
                </a:solidFill>
                <a:latin typeface="黑体" charset="0"/>
                <a:ea typeface="黑体" charset="0"/>
                <a:cs typeface="黑体" charset="0"/>
              </a:rPr>
              <a:t>，激励全党不忘初心、牢记使命，在新时代不断加强党的建设。</a:t>
            </a:r>
          </a:p>
          <a:p>
            <a:pPr marL="285750" indent="-285750" algn="just" defTabSz="1219200" eaLnBrk="1" hangingPunct="1">
              <a:lnSpc>
                <a:spcPct val="160000"/>
              </a:lnSpc>
              <a:buClrTx/>
              <a:buSzTx/>
              <a:buFont typeface="Wingdings" panose="05000000000000000000" charset="0"/>
              <a:buChar char=""/>
            </a:pPr>
            <a:r>
              <a:rPr lang="zh-CN" dirty="0">
                <a:solidFill>
                  <a:srgbClr val="000000"/>
                </a:solidFill>
                <a:latin typeface="黑体" charset="0"/>
                <a:ea typeface="黑体" charset="0"/>
                <a:cs typeface="黑体" charset="0"/>
              </a:rPr>
              <a:t>2021年2月20日，</a:t>
            </a:r>
            <a:r>
              <a:rPr lang="zh-CN" b="1" dirty="0">
                <a:solidFill>
                  <a:srgbClr val="000000"/>
                </a:solidFill>
                <a:latin typeface="黑体" charset="0"/>
                <a:ea typeface="黑体" charset="0"/>
                <a:cs typeface="黑体" charset="0"/>
              </a:rPr>
              <a:t>党史学习教育动员大会在北京召开。</a:t>
            </a:r>
            <a:r>
              <a:rPr lang="zh-CN" dirty="0">
                <a:solidFill>
                  <a:srgbClr val="000000"/>
                </a:solidFill>
                <a:latin typeface="黑体" charset="0"/>
                <a:ea typeface="黑体" charset="0"/>
                <a:cs typeface="黑体" charset="0"/>
              </a:rPr>
              <a:t>习近平</a:t>
            </a:r>
            <a:r>
              <a:rPr lang="zh-CN" altLang="en-US" dirty="0">
                <a:solidFill>
                  <a:srgbClr val="000000"/>
                </a:solidFill>
                <a:latin typeface="黑体" charset="0"/>
                <a:ea typeface="黑体" charset="0"/>
                <a:cs typeface="黑体" charset="0"/>
              </a:rPr>
              <a:t>总书记</a:t>
            </a:r>
            <a:r>
              <a:rPr lang="zh-CN" dirty="0">
                <a:solidFill>
                  <a:srgbClr val="000000"/>
                </a:solidFill>
                <a:latin typeface="黑体" charset="0"/>
                <a:ea typeface="黑体" charset="0"/>
                <a:cs typeface="黑体" charset="0"/>
              </a:rPr>
              <a:t>出席会议并发表重要讲话强调，在全党开展党史学习教育，是党中央立足党的百年历史新起点、统筹中华民族伟大复兴战略全局和世界百年未有之大变局、为动员全党全国满怀信心投身全面建设社会主义现代化国家而作出的重大决策。</a:t>
            </a:r>
          </a:p>
          <a:p>
            <a:pPr marL="285750" indent="-285750" algn="just" defTabSz="1219200" eaLnBrk="1" hangingPunct="1">
              <a:lnSpc>
                <a:spcPct val="160000"/>
              </a:lnSpc>
              <a:buClrTx/>
              <a:buSzTx/>
              <a:buFont typeface="Wingdings" panose="05000000000000000000" charset="0"/>
              <a:buChar char=""/>
            </a:pPr>
            <a:r>
              <a:rPr lang="zh-CN" dirty="0">
                <a:solidFill>
                  <a:srgbClr val="000000"/>
                </a:solidFill>
                <a:latin typeface="黑体" charset="0"/>
                <a:ea typeface="黑体" charset="0"/>
                <a:cs typeface="黑体" charset="0"/>
              </a:rPr>
              <a:t>2021年2月24日，党史学习教育领导小组印发</a:t>
            </a:r>
            <a:r>
              <a:rPr lang="zh-CN" dirty="0">
                <a:solidFill>
                  <a:srgbClr val="FF0000"/>
                </a:solidFill>
                <a:latin typeface="黑体" charset="0"/>
                <a:ea typeface="黑体" charset="0"/>
                <a:cs typeface="黑体" charset="0"/>
              </a:rPr>
              <a:t>《关于认真学习贯彻习近平总书记在党史学习教育动员大会上的重要讲话的通知》</a:t>
            </a:r>
            <a:r>
              <a:rPr lang="zh-CN" dirty="0">
                <a:solidFill>
                  <a:srgbClr val="000000"/>
                </a:solidFill>
                <a:latin typeface="黑体" charset="0"/>
                <a:ea typeface="黑体" charset="0"/>
                <a:cs typeface="黑体" charset="0"/>
              </a:rPr>
              <a:t>。</a:t>
            </a:r>
          </a:p>
          <a:p>
            <a:pPr marL="285750" indent="-285750" algn="just" defTabSz="1219200" eaLnBrk="1" hangingPunct="1">
              <a:lnSpc>
                <a:spcPct val="160000"/>
              </a:lnSpc>
              <a:buClrTx/>
              <a:buSzTx/>
              <a:buFont typeface="Wingdings" panose="05000000000000000000" charset="0"/>
              <a:buChar char=""/>
            </a:pPr>
            <a:r>
              <a:rPr dirty="0">
                <a:solidFill>
                  <a:srgbClr val="000000"/>
                </a:solidFill>
                <a:latin typeface="黑体" charset="0"/>
                <a:ea typeface="黑体" charset="0"/>
                <a:cs typeface="黑体" charset="0"/>
              </a:rPr>
              <a:t>2021年2月，中共中央印发</a:t>
            </a:r>
            <a:r>
              <a:rPr dirty="0">
                <a:solidFill>
                  <a:srgbClr val="FF0000"/>
                </a:solidFill>
                <a:latin typeface="黑体" charset="0"/>
                <a:ea typeface="黑体" charset="0"/>
                <a:cs typeface="黑体" charset="0"/>
              </a:rPr>
              <a:t>《关于在全党开展党史学习教育的通知》</a:t>
            </a:r>
            <a:r>
              <a:rPr dirty="0">
                <a:solidFill>
                  <a:srgbClr val="000000"/>
                </a:solidFill>
                <a:latin typeface="黑体" charset="0"/>
                <a:ea typeface="黑体" charset="0"/>
                <a:cs typeface="黑体" charset="0"/>
              </a:rPr>
              <a:t>，</a:t>
            </a:r>
            <a:r>
              <a:rPr dirty="0" err="1">
                <a:solidFill>
                  <a:srgbClr val="000000"/>
                </a:solidFill>
                <a:latin typeface="黑体" charset="0"/>
                <a:ea typeface="黑体" charset="0"/>
                <a:cs typeface="黑体" charset="0"/>
              </a:rPr>
              <a:t>就党史学习教育作出部署安排</a:t>
            </a:r>
            <a:r>
              <a:rPr dirty="0">
                <a:solidFill>
                  <a:srgbClr val="000000"/>
                </a:solidFill>
                <a:latin typeface="黑体" charset="0"/>
                <a:ea typeface="黑体" charset="0"/>
                <a:cs typeface="黑体" charset="0"/>
              </a:rPr>
              <a:t>。</a:t>
            </a:r>
          </a:p>
          <a:p>
            <a:pPr marL="285750" indent="-285750" algn="just" defTabSz="1219200" eaLnBrk="1" hangingPunct="1">
              <a:lnSpc>
                <a:spcPct val="160000"/>
              </a:lnSpc>
              <a:buClrTx/>
              <a:buSzTx/>
              <a:buFont typeface="Wingdings" panose="05000000000000000000" charset="0"/>
              <a:buChar char=""/>
            </a:pPr>
            <a:r>
              <a:rPr lang="en-US" altLang="zh-CN" dirty="0">
                <a:solidFill>
                  <a:srgbClr val="000000"/>
                </a:solidFill>
                <a:latin typeface="黑体" charset="0"/>
                <a:ea typeface="黑体" charset="0"/>
                <a:cs typeface="黑体" charset="0"/>
              </a:rPr>
              <a:t>2021</a:t>
            </a:r>
            <a:r>
              <a:rPr lang="zh-CN" altLang="en-US" dirty="0">
                <a:solidFill>
                  <a:srgbClr val="000000"/>
                </a:solidFill>
                <a:latin typeface="黑体" charset="0"/>
                <a:ea typeface="黑体" charset="0"/>
                <a:cs typeface="黑体" charset="0"/>
              </a:rPr>
              <a:t>年</a:t>
            </a:r>
            <a:r>
              <a:rPr lang="zh-CN" dirty="0">
                <a:solidFill>
                  <a:srgbClr val="000000"/>
                </a:solidFill>
                <a:latin typeface="黑体" charset="0"/>
                <a:ea typeface="黑体" charset="0"/>
                <a:cs typeface="黑体" charset="0"/>
              </a:rPr>
              <a:t>9月29日，中国共产党人精神谱系第一批伟大精神正式发布。</a:t>
            </a:r>
          </a:p>
        </p:txBody>
      </p:sp>
      <p:sp>
        <p:nvSpPr>
          <p:cNvPr id="8" name="矩形 7"/>
          <p:cNvSpPr/>
          <p:nvPr/>
        </p:nvSpPr>
        <p:spPr>
          <a:xfrm>
            <a:off x="356235" y="814705"/>
            <a:ext cx="1803400" cy="737235"/>
          </a:xfrm>
          <a:prstGeom prst="rect">
            <a:avLst/>
          </a:prstGeom>
          <a:ln>
            <a:noFill/>
          </a:ln>
        </p:spPr>
        <p:txBody>
          <a:bodyPr wrap="square">
            <a:spAutoFit/>
          </a:bodyPr>
          <a:lstStyle/>
          <a:p>
            <a:pPr algn="ctr">
              <a:lnSpc>
                <a:spcPct val="150000"/>
              </a:lnSpc>
              <a:spcAft>
                <a:spcPts val="300"/>
              </a:spcAft>
            </a:pPr>
            <a:r>
              <a:rPr lang="zh-CN" altLang="en-US" sz="2800" b="1" dirty="0">
                <a:solidFill>
                  <a:srgbClr val="C00000"/>
                </a:solidFill>
                <a:latin typeface="微软雅黑" panose="020B0503020204020204" pitchFamily="34" charset="-122"/>
                <a:ea typeface="微软雅黑" panose="020B0503020204020204" pitchFamily="34" charset="-122"/>
              </a:rPr>
              <a:t>主要过程</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35" presetClass="path" presetSubtype="0" accel="50000" decel="50000" fill="hold" nodeType="withEffect">
                                  <p:stCondLst>
                                    <p:cond delay="0"/>
                                  </p:stCondLst>
                                  <p:childTnLst>
                                    <p:animMotion origin="layout" path="M -6.25E-7 -3.7037E-6 L 0.18997 -3.7037E-6 " pathEditMode="relative" rAng="0" ptsTypes="AA">
                                      <p:cBhvr>
                                        <p:cTn id="11" dur="1000" spd="-100000" fill="hold"/>
                                        <p:tgtEl>
                                          <p:spTgt spid="25"/>
                                        </p:tgtEl>
                                        <p:attrNameLst>
                                          <p:attrName>ppt_x</p:attrName>
                                          <p:attrName>ppt_y</p:attrName>
                                        </p:attrNameLst>
                                      </p:cBhvr>
                                      <p:rCtr x="9492" y="0"/>
                                    </p:animMotion>
                                  </p:childTnLst>
                                </p:cTn>
                              </p:par>
                              <p:par>
                                <p:cTn id="12" presetID="53" presetClass="entr" presetSubtype="16"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nodeType="withEffect">
                                  <p:stCondLst>
                                    <p:cond delay="0"/>
                                  </p:stCondLst>
                                  <p:childTnLst>
                                    <p:animMotion origin="layout" path="M 0 -3.7037E-6 L -0.41185 -3.7037E-6 " pathEditMode="relative" rAng="0" ptsTypes="AA">
                                      <p:cBhvr>
                                        <p:cTn id="18" dur="1000" spd="-100000" fill="hold"/>
                                        <p:tgtEl>
                                          <p:spTgt spid="26"/>
                                        </p:tgtEl>
                                        <p:attrNameLst>
                                          <p:attrName>ppt_x</p:attrName>
                                          <p:attrName>ppt_y</p:attrName>
                                        </p:attrNameLst>
                                      </p:cBhvr>
                                      <p:rCtr x="-20599"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50" fill="hold"/>
                                        <p:tgtEl>
                                          <p:spTgt spid="28"/>
                                        </p:tgtEl>
                                        <p:attrNameLst>
                                          <p:attrName>ppt_w</p:attrName>
                                        </p:attrNameLst>
                                      </p:cBhvr>
                                      <p:tavLst>
                                        <p:tav tm="0">
                                          <p:val>
                                            <p:fltVal val="0"/>
                                          </p:val>
                                        </p:tav>
                                        <p:tav tm="100000">
                                          <p:val>
                                            <p:strVal val="#ppt_w"/>
                                          </p:val>
                                        </p:tav>
                                      </p:tavLst>
                                    </p:anim>
                                    <p:anim calcmode="lin" valueType="num">
                                      <p:cBhvr>
                                        <p:cTn id="23" dur="250" fill="hold"/>
                                        <p:tgtEl>
                                          <p:spTgt spid="28"/>
                                        </p:tgtEl>
                                        <p:attrNameLst>
                                          <p:attrName>ppt_h</p:attrName>
                                        </p:attrNameLst>
                                      </p:cBhvr>
                                      <p:tavLst>
                                        <p:tav tm="0">
                                          <p:val>
                                            <p:fltVal val="0"/>
                                          </p:val>
                                        </p:tav>
                                        <p:tav tm="100000">
                                          <p:val>
                                            <p:strVal val="#ppt_h"/>
                                          </p:val>
                                        </p:tav>
                                      </p:tavLst>
                                    </p:anim>
                                    <p:animEffect transition="in" filter="fade">
                                      <p:cBhvr>
                                        <p:cTn id="24" dur="250"/>
                                        <p:tgtEl>
                                          <p:spTgt spid="28"/>
                                        </p:tgtEl>
                                      </p:cBhvr>
                                    </p:animEffect>
                                  </p:childTnLst>
                                </p:cTn>
                              </p:par>
                              <p:par>
                                <p:cTn id="25" presetID="6" presetClass="emph" presetSubtype="0" decel="100000" fill="hold" grpId="1" nodeType="withEffect">
                                  <p:stCondLst>
                                    <p:cond delay="200"/>
                                  </p:stCondLst>
                                  <p:childTnLst>
                                    <p:animScale>
                                      <p:cBhvr>
                                        <p:cTn id="26" dur="250" fill="hold"/>
                                        <p:tgtEl>
                                          <p:spTgt spid="28"/>
                                        </p:tgtEl>
                                      </p:cBhvr>
                                      <p:by x="120000" y="120000"/>
                                    </p:animScale>
                                  </p:childTnLst>
                                </p:cTn>
                              </p:par>
                              <p:par>
                                <p:cTn id="27" presetID="6" presetClass="emph" presetSubtype="0" decel="100000" fill="hold" grpId="2" nodeType="withEffect">
                                  <p:stCondLst>
                                    <p:cond delay="400"/>
                                  </p:stCondLst>
                                  <p:childTnLst>
                                    <p:animScale>
                                      <p:cBhvr>
                                        <p:cTn id="28" dur="250" fill="hold"/>
                                        <p:tgtEl>
                                          <p:spTgt spid="28"/>
                                        </p:tgtEl>
                                      </p:cBhvr>
                                      <p:by x="83000" y="83000"/>
                                    </p:animScale>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35" presetClass="path" presetSubtype="0" accel="50000" decel="50000" fill="hold" grpId="1" nodeType="withEffect">
                                  <p:stCondLst>
                                    <p:cond delay="0"/>
                                  </p:stCondLst>
                                  <p:childTnLst>
                                    <p:animMotion origin="layout" path="M -4.375E-6 -3.7037E-6 L -0.30273 -3.7037E-6 " pathEditMode="relative" rAng="0" ptsTypes="AA">
                                      <p:cBhvr>
                                        <p:cTn id="36" dur="1000" spd="-100000" fill="hold"/>
                                        <p:tgtEl>
                                          <p:spTgt spid="27"/>
                                        </p:tgtEl>
                                        <p:attrNameLst>
                                          <p:attrName>ppt_x</p:attrName>
                                          <p:attrName>ppt_y</p:attrName>
                                        </p:attrNameLst>
                                      </p:cBhvr>
                                      <p:rCtr x="-15143" y="0"/>
                                    </p:animMotion>
                                  </p:childTnLst>
                                </p:cTn>
                              </p:par>
                            </p:childTnLst>
                          </p:cTn>
                        </p:par>
                        <p:par>
                          <p:cTn id="37" fill="hold">
                            <p:stCondLst>
                              <p:cond delay="1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3300"/>
                            </p:stCondLst>
                            <p:childTnLst>
                              <p:par>
                                <p:cTn id="46" presetID="21"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heel(1)">
                                      <p:cBhvr>
                                        <p:cTn id="48" dur="1000"/>
                                        <p:tgtEl>
                                          <p:spTgt spid="6"/>
                                        </p:tgtEl>
                                      </p:cBhvr>
                                    </p:animEffect>
                                  </p:childTnLst>
                                </p:cTn>
                              </p:par>
                            </p:childTnLst>
                          </p:cTn>
                        </p:par>
                        <p:par>
                          <p:cTn id="49" fill="hold">
                            <p:stCondLst>
                              <p:cond delay="4300"/>
                            </p:stCondLst>
                            <p:childTnLst>
                              <p:par>
                                <p:cTn id="50" presetID="12" presetClass="entr" presetSubtype="1"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ppt_y</p:attrName>
                                        </p:attrNameLst>
                                      </p:cBhvr>
                                      <p:tavLst>
                                        <p:tav tm="0">
                                          <p:val>
                                            <p:strVal val="#ppt_y-#ppt_h*1.125000"/>
                                          </p:val>
                                        </p:tav>
                                        <p:tav tm="100000">
                                          <p:val>
                                            <p:strVal val="#ppt_y"/>
                                          </p:val>
                                        </p:tav>
                                      </p:tavLst>
                                    </p:anim>
                                    <p:animEffect transition="in" filter="wipe(down)">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bldLvl="0" animBg="1"/>
      <p:bldP spid="28" grpId="1" bldLvl="0" animBg="1"/>
      <p:bldP spid="28" grpId="2" bldLvl="0" animBg="1"/>
      <p:bldP spid="6" grpId="0" bldLvl="0" animBg="1"/>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287" y="353095"/>
            <a:ext cx="5262188" cy="460375"/>
          </a:xfrm>
          <a:prstGeom prst="rect">
            <a:avLst/>
          </a:prstGeom>
        </p:spPr>
        <p:txBody>
          <a:bodyPr wrap="square">
            <a:spAutoFit/>
          </a:bodyPr>
          <a:lstStyle/>
          <a:p>
            <a:r>
              <a:rPr lang="zh-CN" altLang="en-US" sz="2400" b="1" dirty="0">
                <a:solidFill>
                  <a:srgbClr val="C00000"/>
                </a:solidFill>
                <a:latin typeface="字体视界-NEW魏碑体" panose="02010601030101010101" pitchFamily="2" charset="-122"/>
                <a:ea typeface="字体视界-NEW魏碑体" panose="02010601030101010101" pitchFamily="2" charset="-122"/>
                <a:sym typeface="+mn-ea"/>
              </a:rPr>
              <a:t>党史学习教育</a:t>
            </a:r>
            <a:endParaRPr lang="zh-CN" altLang="en-US" sz="2400" b="1">
              <a:solidFill>
                <a:srgbClr val="C00000"/>
              </a:solidFill>
              <a:latin typeface="字体视界-NEW魏碑体" panose="02010601030101010101" pitchFamily="2" charset="-122"/>
              <a:ea typeface="字体视界-NEW魏碑体" panose="02010601030101010101" pitchFamily="2" charset="-122"/>
            </a:endParaRP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335915" y="1617345"/>
            <a:ext cx="11521440" cy="4552950"/>
          </a:xfrm>
          <a:prstGeom prst="rect">
            <a:avLst/>
          </a:prstGeom>
          <a:noFill/>
          <a:ln w="28575" cap="flat" cmpd="sng" algn="ctr">
            <a:solidFill>
              <a:srgbClr val="C00000"/>
            </a:solidFill>
            <a:prstDash val="sysDot"/>
          </a:ln>
          <a:effectLst/>
        </p:spPr>
        <p:txBody>
          <a:bodyPr rtlCol="0" anchor="ctr"/>
          <a:lstStyle/>
          <a:p>
            <a:pPr algn="ctr" fontAlgn="base">
              <a:spcBef>
                <a:spcPct val="0"/>
              </a:spcBef>
              <a:spcAft>
                <a:spcPct val="0"/>
              </a:spcAft>
              <a:buFont typeface="Arial" panose="020B0604020202090204" pitchFamily="34" charset="0"/>
              <a:buNone/>
              <a:defRPr/>
            </a:pPr>
            <a:endParaRPr lang="zh-CN" altLang="en-US" sz="1350" kern="0">
              <a:solidFill>
                <a:srgbClr val="535258"/>
              </a:solidFill>
              <a:latin typeface="Arial" panose="020B0604020202090204"/>
              <a:ea typeface="微软雅黑" panose="020F0502020204030204"/>
            </a:endParaRPr>
          </a:p>
        </p:txBody>
      </p:sp>
      <p:sp>
        <p:nvSpPr>
          <p:cNvPr id="7" name="矩形 24"/>
          <p:cNvSpPr>
            <a:spLocks noChangeArrowheads="1"/>
          </p:cNvSpPr>
          <p:nvPr/>
        </p:nvSpPr>
        <p:spPr bwMode="auto">
          <a:xfrm>
            <a:off x="443865" y="1551940"/>
            <a:ext cx="11306175" cy="376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indent="457200" algn="just" defTabSz="1219200" eaLnBrk="1" fontAlgn="auto" hangingPunct="1">
              <a:lnSpc>
                <a:spcPct val="150000"/>
              </a:lnSpc>
              <a:buClrTx/>
              <a:buSzTx/>
              <a:buNone/>
              <a:extLst>
                <a:ext uri="{35155182-B16C-46BC-9424-99874614C6A1}">
                  <wpsdc:indentchars xmlns="" xmlns:wpsdc="http://www.wps.cn/officeDocument/2017/drawingmlCustomData" val="200" checksum="59296752"/>
                </a:ext>
              </a:extLst>
            </a:pPr>
            <a:endParaRPr lang="en-US" altLang="zh-CN" dirty="0">
              <a:solidFill>
                <a:srgbClr val="000000"/>
              </a:solidFill>
              <a:latin typeface="黑体" charset="0"/>
              <a:ea typeface="黑体" charset="0"/>
              <a:cs typeface="黑体" charset="0"/>
            </a:endParaRPr>
          </a:p>
          <a:p>
            <a:pPr indent="457200" algn="just" defTabSz="1219200" eaLnBrk="1" fontAlgn="auto" hangingPunct="1">
              <a:lnSpc>
                <a:spcPct val="150000"/>
              </a:lnSpc>
              <a:buClrTx/>
              <a:buSzTx/>
              <a:buNone/>
              <a:extLst>
                <a:ext uri="{35155182-B16C-46BC-9424-99874614C6A1}">
                  <wpsdc:indentchars xmlns="" xmlns:wpsdc="http://www.wps.cn/officeDocument/2017/drawingmlCustomData" val="200" checksum="59296752"/>
                </a:ext>
              </a:extLst>
            </a:pPr>
            <a:r>
              <a:rPr lang="zh-CN" dirty="0">
                <a:solidFill>
                  <a:srgbClr val="000000"/>
                </a:solidFill>
                <a:latin typeface="黑体" charset="0"/>
                <a:ea typeface="黑体" charset="0"/>
                <a:cs typeface="黑体" charset="0"/>
              </a:rPr>
              <a:t>党中央印发了《关于在全党开展党史学习教育的通知》，对学习教育作了全面部署。这项工作是面向全体党员的，重点是县处级以上的领导干部，主要安排有以下几个方面：</a:t>
            </a:r>
          </a:p>
          <a:p>
            <a:pPr indent="457200" algn="just" defTabSz="1219200" eaLnBrk="1" fontAlgn="auto" hangingPunct="1">
              <a:lnSpc>
                <a:spcPct val="150000"/>
              </a:lnSpc>
              <a:buClrTx/>
              <a:buSzTx/>
              <a:buNone/>
              <a:extLst>
                <a:ext uri="{35155182-B16C-46BC-9424-99874614C6A1}">
                  <wpsdc:indentchars xmlns="" xmlns:wpsdc="http://www.wps.cn/officeDocument/2017/drawingmlCustomData" val="200" checksum="59296752"/>
                </a:ext>
              </a:extLst>
            </a:pPr>
            <a:r>
              <a:rPr lang="zh-CN" b="1" dirty="0">
                <a:solidFill>
                  <a:srgbClr val="FF0000"/>
                </a:solidFill>
                <a:latin typeface="黑体" charset="0"/>
                <a:ea typeface="黑体" charset="0"/>
                <a:cs typeface="黑体" charset="0"/>
              </a:rPr>
              <a:t>一是开展专题学习。</a:t>
            </a:r>
            <a:r>
              <a:rPr lang="zh-CN" dirty="0">
                <a:solidFill>
                  <a:srgbClr val="000000"/>
                </a:solidFill>
                <a:latin typeface="黑体" charset="0"/>
                <a:ea typeface="黑体" charset="0"/>
                <a:cs typeface="黑体" charset="0"/>
              </a:rPr>
              <a:t>坚持集中学习和自主学习相结合，领导干部采取理论学习中心组学习、举办读书班等形式开展学习，各级党校（行政学院）、干部学院组织党史学习的专题培训，基层党组织主要是采取“三会一课”、主题党日等形式来开展学习。</a:t>
            </a:r>
          </a:p>
          <a:p>
            <a:pPr indent="457200" algn="just" defTabSz="1219200" eaLnBrk="1" fontAlgn="auto" hangingPunct="1">
              <a:lnSpc>
                <a:spcPct val="150000"/>
              </a:lnSpc>
              <a:buClrTx/>
              <a:buSzTx/>
              <a:buNone/>
              <a:extLst>
                <a:ext uri="{35155182-B16C-46BC-9424-99874614C6A1}">
                  <wpsdc:indentchars xmlns="" xmlns:wpsdc="http://www.wps.cn/officeDocument/2017/drawingmlCustomData" val="200" checksum="59296752"/>
                </a:ext>
              </a:extLst>
            </a:pPr>
            <a:r>
              <a:rPr lang="zh-CN" b="1" dirty="0">
                <a:solidFill>
                  <a:srgbClr val="FF0000"/>
                </a:solidFill>
                <a:latin typeface="黑体" charset="0"/>
                <a:ea typeface="黑体" charset="0"/>
                <a:cs typeface="黑体" charset="0"/>
              </a:rPr>
              <a:t>二是组织宣传宣讲。</a:t>
            </a:r>
            <a:r>
              <a:rPr lang="zh-CN" dirty="0">
                <a:solidFill>
                  <a:srgbClr val="000000"/>
                </a:solidFill>
                <a:latin typeface="黑体" charset="0"/>
                <a:ea typeface="黑体" charset="0"/>
                <a:cs typeface="黑体" charset="0"/>
              </a:rPr>
              <a:t>中宣部组织了中央宣讲团赴各地进行专题宣讲，同时也推动各地组织宣讲团到基层开展面对面、互动式的宣讲。同时，</a:t>
            </a:r>
            <a:r>
              <a:rPr lang="zh-CN" dirty="0">
                <a:solidFill>
                  <a:srgbClr val="000000"/>
                </a:solidFill>
                <a:latin typeface="黑体" charset="0"/>
                <a:ea typeface="黑体" charset="0"/>
                <a:cs typeface="黑体" charset="0"/>
                <a:sym typeface="+mn-ea"/>
              </a:rPr>
              <a:t>中宣部</a:t>
            </a:r>
            <a:r>
              <a:rPr lang="zh-CN" dirty="0">
                <a:solidFill>
                  <a:srgbClr val="000000"/>
                </a:solidFill>
                <a:latin typeface="黑体" charset="0"/>
                <a:ea typeface="黑体" charset="0"/>
                <a:cs typeface="黑体" charset="0"/>
              </a:rPr>
              <a:t>在全社会进行党史、新中国史、改革开放史、社会主义发展史的宣传教育。</a:t>
            </a:r>
          </a:p>
        </p:txBody>
      </p:sp>
      <p:sp>
        <p:nvSpPr>
          <p:cNvPr id="8" name="矩形 7"/>
          <p:cNvSpPr/>
          <p:nvPr/>
        </p:nvSpPr>
        <p:spPr>
          <a:xfrm>
            <a:off x="356235" y="814705"/>
            <a:ext cx="1803400" cy="737235"/>
          </a:xfrm>
          <a:prstGeom prst="rect">
            <a:avLst/>
          </a:prstGeom>
          <a:ln>
            <a:noFill/>
          </a:ln>
        </p:spPr>
        <p:txBody>
          <a:bodyPr wrap="square">
            <a:spAutoFit/>
          </a:bodyPr>
          <a:lstStyle/>
          <a:p>
            <a:pPr algn="ctr">
              <a:lnSpc>
                <a:spcPct val="150000"/>
              </a:lnSpc>
              <a:spcAft>
                <a:spcPts val="300"/>
              </a:spcAft>
            </a:pPr>
            <a:r>
              <a:rPr lang="zh-CN" altLang="en-US" sz="2800" b="1" dirty="0">
                <a:solidFill>
                  <a:srgbClr val="C00000"/>
                </a:solidFill>
                <a:latin typeface="微软雅黑" panose="020B0503020204020204" pitchFamily="34" charset="-122"/>
                <a:ea typeface="微软雅黑" panose="020B0503020204020204" pitchFamily="34" charset="-122"/>
              </a:rPr>
              <a:t>主要安排</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35" presetClass="path" presetSubtype="0" accel="50000" decel="50000" fill="hold" nodeType="withEffect">
                                  <p:stCondLst>
                                    <p:cond delay="0"/>
                                  </p:stCondLst>
                                  <p:childTnLst>
                                    <p:animMotion origin="layout" path="M -6.25E-7 -3.7037E-6 L 0.18997 -3.7037E-6 " pathEditMode="relative" rAng="0" ptsTypes="AA">
                                      <p:cBhvr>
                                        <p:cTn id="11" dur="1000" spd="-100000" fill="hold"/>
                                        <p:tgtEl>
                                          <p:spTgt spid="25"/>
                                        </p:tgtEl>
                                        <p:attrNameLst>
                                          <p:attrName>ppt_x</p:attrName>
                                          <p:attrName>ppt_y</p:attrName>
                                        </p:attrNameLst>
                                      </p:cBhvr>
                                      <p:rCtr x="9492" y="0"/>
                                    </p:animMotion>
                                  </p:childTnLst>
                                </p:cTn>
                              </p:par>
                              <p:par>
                                <p:cTn id="12" presetID="53" presetClass="entr" presetSubtype="16"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nodeType="withEffect">
                                  <p:stCondLst>
                                    <p:cond delay="0"/>
                                  </p:stCondLst>
                                  <p:childTnLst>
                                    <p:animMotion origin="layout" path="M 0 -3.7037E-6 L -0.41185 -3.7037E-6 " pathEditMode="relative" rAng="0" ptsTypes="AA">
                                      <p:cBhvr>
                                        <p:cTn id="18" dur="1000" spd="-100000" fill="hold"/>
                                        <p:tgtEl>
                                          <p:spTgt spid="26"/>
                                        </p:tgtEl>
                                        <p:attrNameLst>
                                          <p:attrName>ppt_x</p:attrName>
                                          <p:attrName>ppt_y</p:attrName>
                                        </p:attrNameLst>
                                      </p:cBhvr>
                                      <p:rCtr x="-20599"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50" fill="hold"/>
                                        <p:tgtEl>
                                          <p:spTgt spid="28"/>
                                        </p:tgtEl>
                                        <p:attrNameLst>
                                          <p:attrName>ppt_w</p:attrName>
                                        </p:attrNameLst>
                                      </p:cBhvr>
                                      <p:tavLst>
                                        <p:tav tm="0">
                                          <p:val>
                                            <p:fltVal val="0"/>
                                          </p:val>
                                        </p:tav>
                                        <p:tav tm="100000">
                                          <p:val>
                                            <p:strVal val="#ppt_w"/>
                                          </p:val>
                                        </p:tav>
                                      </p:tavLst>
                                    </p:anim>
                                    <p:anim calcmode="lin" valueType="num">
                                      <p:cBhvr>
                                        <p:cTn id="23" dur="250" fill="hold"/>
                                        <p:tgtEl>
                                          <p:spTgt spid="28"/>
                                        </p:tgtEl>
                                        <p:attrNameLst>
                                          <p:attrName>ppt_h</p:attrName>
                                        </p:attrNameLst>
                                      </p:cBhvr>
                                      <p:tavLst>
                                        <p:tav tm="0">
                                          <p:val>
                                            <p:fltVal val="0"/>
                                          </p:val>
                                        </p:tav>
                                        <p:tav tm="100000">
                                          <p:val>
                                            <p:strVal val="#ppt_h"/>
                                          </p:val>
                                        </p:tav>
                                      </p:tavLst>
                                    </p:anim>
                                    <p:animEffect transition="in" filter="fade">
                                      <p:cBhvr>
                                        <p:cTn id="24" dur="250"/>
                                        <p:tgtEl>
                                          <p:spTgt spid="28"/>
                                        </p:tgtEl>
                                      </p:cBhvr>
                                    </p:animEffect>
                                  </p:childTnLst>
                                </p:cTn>
                              </p:par>
                              <p:par>
                                <p:cTn id="25" presetID="6" presetClass="emph" presetSubtype="0" decel="100000" fill="hold" grpId="1" nodeType="withEffect">
                                  <p:stCondLst>
                                    <p:cond delay="200"/>
                                  </p:stCondLst>
                                  <p:childTnLst>
                                    <p:animScale>
                                      <p:cBhvr>
                                        <p:cTn id="26" dur="250" fill="hold"/>
                                        <p:tgtEl>
                                          <p:spTgt spid="28"/>
                                        </p:tgtEl>
                                      </p:cBhvr>
                                      <p:by x="120000" y="120000"/>
                                    </p:animScale>
                                  </p:childTnLst>
                                </p:cTn>
                              </p:par>
                              <p:par>
                                <p:cTn id="27" presetID="6" presetClass="emph" presetSubtype="0" decel="100000" fill="hold" grpId="2" nodeType="withEffect">
                                  <p:stCondLst>
                                    <p:cond delay="400"/>
                                  </p:stCondLst>
                                  <p:childTnLst>
                                    <p:animScale>
                                      <p:cBhvr>
                                        <p:cTn id="28" dur="250" fill="hold"/>
                                        <p:tgtEl>
                                          <p:spTgt spid="28"/>
                                        </p:tgtEl>
                                      </p:cBhvr>
                                      <p:by x="83000" y="83000"/>
                                    </p:animScale>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35" presetClass="path" presetSubtype="0" accel="50000" decel="50000" fill="hold" grpId="1" nodeType="withEffect">
                                  <p:stCondLst>
                                    <p:cond delay="0"/>
                                  </p:stCondLst>
                                  <p:childTnLst>
                                    <p:animMotion origin="layout" path="M -4.375E-6 -3.7037E-6 L -0.30273 -3.7037E-6 " pathEditMode="relative" rAng="0" ptsTypes="AA">
                                      <p:cBhvr>
                                        <p:cTn id="36" dur="1000" spd="-100000" fill="hold"/>
                                        <p:tgtEl>
                                          <p:spTgt spid="27"/>
                                        </p:tgtEl>
                                        <p:attrNameLst>
                                          <p:attrName>ppt_x</p:attrName>
                                          <p:attrName>ppt_y</p:attrName>
                                        </p:attrNameLst>
                                      </p:cBhvr>
                                      <p:rCtr x="-15143" y="0"/>
                                    </p:animMotion>
                                  </p:childTnLst>
                                </p:cTn>
                              </p:par>
                            </p:childTnLst>
                          </p:cTn>
                        </p:par>
                        <p:par>
                          <p:cTn id="37" fill="hold">
                            <p:stCondLst>
                              <p:cond delay="1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3300"/>
                            </p:stCondLst>
                            <p:childTnLst>
                              <p:par>
                                <p:cTn id="46" presetID="21"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heel(1)">
                                      <p:cBhvr>
                                        <p:cTn id="48" dur="1000"/>
                                        <p:tgtEl>
                                          <p:spTgt spid="6"/>
                                        </p:tgtEl>
                                      </p:cBhvr>
                                    </p:animEffect>
                                  </p:childTnLst>
                                </p:cTn>
                              </p:par>
                            </p:childTnLst>
                          </p:cTn>
                        </p:par>
                        <p:par>
                          <p:cTn id="49" fill="hold">
                            <p:stCondLst>
                              <p:cond delay="4300"/>
                            </p:stCondLst>
                            <p:childTnLst>
                              <p:par>
                                <p:cTn id="50" presetID="12" presetClass="entr" presetSubtype="1"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ppt_y</p:attrName>
                                        </p:attrNameLst>
                                      </p:cBhvr>
                                      <p:tavLst>
                                        <p:tav tm="0">
                                          <p:val>
                                            <p:strVal val="#ppt_y-#ppt_h*1.125000"/>
                                          </p:val>
                                        </p:tav>
                                        <p:tav tm="100000">
                                          <p:val>
                                            <p:strVal val="#ppt_y"/>
                                          </p:val>
                                        </p:tav>
                                      </p:tavLst>
                                    </p:anim>
                                    <p:animEffect transition="in" filter="wipe(down)">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bldLvl="0" animBg="1"/>
      <p:bldP spid="28" grpId="1" bldLvl="0" animBg="1"/>
      <p:bldP spid="28" grpId="2" bldLvl="0" animBg="1"/>
      <p:bldP spid="6" grpId="0" bldLvl="0" animBg="1"/>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287" y="353095"/>
            <a:ext cx="5262188" cy="460375"/>
          </a:xfrm>
          <a:prstGeom prst="rect">
            <a:avLst/>
          </a:prstGeom>
        </p:spPr>
        <p:txBody>
          <a:bodyPr wrap="square">
            <a:spAutoFit/>
          </a:bodyPr>
          <a:lstStyle/>
          <a:p>
            <a:r>
              <a:rPr lang="zh-CN" altLang="en-US" sz="2400" b="1" dirty="0">
                <a:solidFill>
                  <a:srgbClr val="C00000"/>
                </a:solidFill>
                <a:latin typeface="字体视界-NEW魏碑体" panose="02010601030101010101" pitchFamily="2" charset="-122"/>
                <a:ea typeface="字体视界-NEW魏碑体" panose="02010601030101010101" pitchFamily="2" charset="-122"/>
                <a:sym typeface="+mn-ea"/>
              </a:rPr>
              <a:t>党史学习教育</a:t>
            </a:r>
            <a:endParaRPr lang="zh-CN" altLang="en-US" sz="2400" b="1">
              <a:solidFill>
                <a:srgbClr val="C00000"/>
              </a:solidFill>
              <a:latin typeface="字体视界-NEW魏碑体" panose="02010601030101010101" pitchFamily="2" charset="-122"/>
              <a:ea typeface="字体视界-NEW魏碑体" panose="02010601030101010101" pitchFamily="2" charset="-122"/>
            </a:endParaRP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335915" y="1617345"/>
            <a:ext cx="11521440" cy="2298065"/>
          </a:xfrm>
          <a:prstGeom prst="rect">
            <a:avLst/>
          </a:prstGeom>
          <a:noFill/>
          <a:ln w="28575" cap="flat" cmpd="sng" algn="ctr">
            <a:solidFill>
              <a:srgbClr val="C00000"/>
            </a:solidFill>
            <a:prstDash val="sysDot"/>
          </a:ln>
          <a:effectLst/>
        </p:spPr>
        <p:txBody>
          <a:bodyPr rtlCol="0" anchor="ctr"/>
          <a:lstStyle/>
          <a:p>
            <a:pPr algn="ctr" fontAlgn="base">
              <a:spcBef>
                <a:spcPct val="0"/>
              </a:spcBef>
              <a:spcAft>
                <a:spcPct val="0"/>
              </a:spcAft>
              <a:buFont typeface="Arial" panose="020B0604020202090204" pitchFamily="34" charset="0"/>
              <a:buNone/>
              <a:defRPr/>
            </a:pPr>
            <a:endParaRPr lang="zh-CN" altLang="en-US" sz="1350" kern="0">
              <a:solidFill>
                <a:srgbClr val="535258"/>
              </a:solidFill>
              <a:latin typeface="Arial" panose="020B0604020202090204"/>
              <a:ea typeface="微软雅黑" panose="020F0502020204030204"/>
            </a:endParaRPr>
          </a:p>
        </p:txBody>
      </p:sp>
      <p:sp>
        <p:nvSpPr>
          <p:cNvPr id="7" name="矩形 24"/>
          <p:cNvSpPr>
            <a:spLocks noChangeArrowheads="1"/>
          </p:cNvSpPr>
          <p:nvPr/>
        </p:nvSpPr>
        <p:spPr bwMode="auto">
          <a:xfrm>
            <a:off x="443865" y="1551940"/>
            <a:ext cx="11306175" cy="2582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indent="457200" algn="just" defTabSz="1219200" eaLnBrk="1" fontAlgn="auto" hangingPunct="1">
              <a:lnSpc>
                <a:spcPct val="180000"/>
              </a:lnSpc>
              <a:buClrTx/>
              <a:buSzTx/>
              <a:buNone/>
              <a:extLst>
                <a:ext uri="{35155182-B16C-46BC-9424-99874614C6A1}">
                  <wpsdc:indentchars xmlns="" xmlns:wpsdc="http://www.wps.cn/officeDocument/2017/drawingmlCustomData" val="200" checksum="59296752"/>
                </a:ext>
              </a:extLst>
            </a:pPr>
            <a:r>
              <a:rPr lang="zh-CN" b="1">
                <a:solidFill>
                  <a:srgbClr val="FF0000"/>
                </a:solidFill>
                <a:latin typeface="黑体" charset="0"/>
                <a:ea typeface="黑体" charset="0"/>
                <a:cs typeface="黑体" charset="0"/>
              </a:rPr>
              <a:t>三是召开专题民主生活会、组织生活会。</a:t>
            </a:r>
            <a:r>
              <a:rPr lang="zh-CN">
                <a:solidFill>
                  <a:srgbClr val="000000"/>
                </a:solidFill>
                <a:latin typeface="黑体" charset="0"/>
                <a:ea typeface="黑体" charset="0"/>
                <a:cs typeface="黑体" charset="0"/>
              </a:rPr>
              <a:t>各级领导干部要以普通党员的身份来参加组织生活会，一起学习讨论、一起交流心得、一起开展党性分析、一起接受思想教育。</a:t>
            </a:r>
          </a:p>
          <a:p>
            <a:pPr indent="457200" algn="just" defTabSz="1219200" eaLnBrk="1" fontAlgn="auto" hangingPunct="1">
              <a:lnSpc>
                <a:spcPct val="180000"/>
              </a:lnSpc>
              <a:buClrTx/>
              <a:buSzTx/>
              <a:buNone/>
              <a:extLst>
                <a:ext uri="{35155182-B16C-46BC-9424-99874614C6A1}">
                  <wpsdc:indentchars xmlns="" xmlns:wpsdc="http://www.wps.cn/officeDocument/2017/drawingmlCustomData" val="200" checksum="59296752"/>
                </a:ext>
              </a:extLst>
            </a:pPr>
            <a:r>
              <a:rPr lang="zh-CN" b="1">
                <a:solidFill>
                  <a:srgbClr val="FF0000"/>
                </a:solidFill>
                <a:latin typeface="黑体" charset="0"/>
                <a:ea typeface="黑体" charset="0"/>
                <a:cs typeface="黑体" charset="0"/>
              </a:rPr>
              <a:t>四是开展“我为群众办实事”实践活动。</a:t>
            </a:r>
            <a:r>
              <a:rPr lang="zh-CN">
                <a:solidFill>
                  <a:srgbClr val="000000"/>
                </a:solidFill>
                <a:latin typeface="黑体" charset="0"/>
                <a:ea typeface="黑体" charset="0"/>
                <a:cs typeface="黑体" charset="0"/>
              </a:rPr>
              <a:t>组织广大党员践行初心使命，察民情访民意，立足本职岗位开展为民惠民便民的服务，着力解决基层的困难事、群众的烦心事，真正让群众能够得到实惠。</a:t>
            </a:r>
          </a:p>
          <a:p>
            <a:pPr indent="457200" algn="just" defTabSz="1219200" eaLnBrk="1" fontAlgn="auto" hangingPunct="1">
              <a:lnSpc>
                <a:spcPct val="180000"/>
              </a:lnSpc>
              <a:buClrTx/>
              <a:buSzTx/>
              <a:buNone/>
              <a:extLst>
                <a:ext uri="{35155182-B16C-46BC-9424-99874614C6A1}">
                  <wpsdc:indentchars xmlns="" xmlns:wpsdc="http://www.wps.cn/officeDocument/2017/drawingmlCustomData" val="200" checksum="59296752"/>
                </a:ext>
              </a:extLst>
            </a:pPr>
            <a:endParaRPr lang="zh-CN">
              <a:solidFill>
                <a:srgbClr val="000000"/>
              </a:solidFill>
              <a:latin typeface="黑体" charset="0"/>
              <a:ea typeface="黑体" charset="0"/>
              <a:cs typeface="黑体" charset="0"/>
            </a:endParaRPr>
          </a:p>
        </p:txBody>
      </p:sp>
      <p:sp>
        <p:nvSpPr>
          <p:cNvPr id="8" name="矩形 7"/>
          <p:cNvSpPr/>
          <p:nvPr/>
        </p:nvSpPr>
        <p:spPr>
          <a:xfrm>
            <a:off x="356235" y="814705"/>
            <a:ext cx="1803400" cy="737235"/>
          </a:xfrm>
          <a:prstGeom prst="rect">
            <a:avLst/>
          </a:prstGeom>
          <a:ln>
            <a:noFill/>
          </a:ln>
        </p:spPr>
        <p:txBody>
          <a:bodyPr wrap="square">
            <a:spAutoFit/>
          </a:bodyPr>
          <a:lstStyle/>
          <a:p>
            <a:pPr algn="ctr">
              <a:lnSpc>
                <a:spcPct val="150000"/>
              </a:lnSpc>
              <a:spcAft>
                <a:spcPts val="300"/>
              </a:spcAft>
            </a:pPr>
            <a:r>
              <a:rPr lang="zh-CN" altLang="en-US" sz="2800" b="1" dirty="0">
                <a:solidFill>
                  <a:srgbClr val="C00000"/>
                </a:solidFill>
                <a:latin typeface="微软雅黑" panose="020B0503020204020204" pitchFamily="34" charset="-122"/>
                <a:ea typeface="微软雅黑" panose="020B0503020204020204" pitchFamily="34" charset="-122"/>
              </a:rPr>
              <a:t>主要安排</a:t>
            </a:r>
          </a:p>
        </p:txBody>
      </p:sp>
      <p:pic>
        <p:nvPicPr>
          <p:cNvPr id="3" name="图片 2"/>
          <p:cNvPicPr>
            <a:picLocks noChangeAspect="1"/>
          </p:cNvPicPr>
          <p:nvPr/>
        </p:nvPicPr>
        <p:blipFill>
          <a:blip r:embed="rId4"/>
          <a:stretch>
            <a:fillRect/>
          </a:stretch>
        </p:blipFill>
        <p:spPr>
          <a:xfrm>
            <a:off x="1317625" y="4134485"/>
            <a:ext cx="4248150" cy="2368550"/>
          </a:xfrm>
          <a:prstGeom prst="rect">
            <a:avLst/>
          </a:prstGeom>
        </p:spPr>
      </p:pic>
      <p:pic>
        <p:nvPicPr>
          <p:cNvPr id="4" name="图片 3"/>
          <p:cNvPicPr>
            <a:picLocks noChangeAspect="1"/>
          </p:cNvPicPr>
          <p:nvPr/>
        </p:nvPicPr>
        <p:blipFill>
          <a:blip r:embed="rId5"/>
          <a:stretch>
            <a:fillRect/>
          </a:stretch>
        </p:blipFill>
        <p:spPr>
          <a:xfrm>
            <a:off x="6124575" y="4134485"/>
            <a:ext cx="5017135" cy="235077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35" presetClass="path" presetSubtype="0" accel="50000" decel="50000" fill="hold" nodeType="withEffect">
                                  <p:stCondLst>
                                    <p:cond delay="0"/>
                                  </p:stCondLst>
                                  <p:childTnLst>
                                    <p:animMotion origin="layout" path="M -6.25E-7 -3.7037E-6 L 0.18997 -3.7037E-6 " pathEditMode="relative" rAng="0" ptsTypes="AA">
                                      <p:cBhvr>
                                        <p:cTn id="11" dur="1000" spd="-100000" fill="hold"/>
                                        <p:tgtEl>
                                          <p:spTgt spid="25"/>
                                        </p:tgtEl>
                                        <p:attrNameLst>
                                          <p:attrName>ppt_x</p:attrName>
                                          <p:attrName>ppt_y</p:attrName>
                                        </p:attrNameLst>
                                      </p:cBhvr>
                                      <p:rCtr x="9492" y="0"/>
                                    </p:animMotion>
                                  </p:childTnLst>
                                </p:cTn>
                              </p:par>
                              <p:par>
                                <p:cTn id="12" presetID="53" presetClass="entr" presetSubtype="16"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nodeType="withEffect">
                                  <p:stCondLst>
                                    <p:cond delay="0"/>
                                  </p:stCondLst>
                                  <p:childTnLst>
                                    <p:animMotion origin="layout" path="M 0 -3.7037E-6 L -0.41185 -3.7037E-6 " pathEditMode="relative" rAng="0" ptsTypes="AA">
                                      <p:cBhvr>
                                        <p:cTn id="18" dur="1000" spd="-100000" fill="hold"/>
                                        <p:tgtEl>
                                          <p:spTgt spid="26"/>
                                        </p:tgtEl>
                                        <p:attrNameLst>
                                          <p:attrName>ppt_x</p:attrName>
                                          <p:attrName>ppt_y</p:attrName>
                                        </p:attrNameLst>
                                      </p:cBhvr>
                                      <p:rCtr x="-20599"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50" fill="hold"/>
                                        <p:tgtEl>
                                          <p:spTgt spid="28"/>
                                        </p:tgtEl>
                                        <p:attrNameLst>
                                          <p:attrName>ppt_w</p:attrName>
                                        </p:attrNameLst>
                                      </p:cBhvr>
                                      <p:tavLst>
                                        <p:tav tm="0">
                                          <p:val>
                                            <p:fltVal val="0"/>
                                          </p:val>
                                        </p:tav>
                                        <p:tav tm="100000">
                                          <p:val>
                                            <p:strVal val="#ppt_w"/>
                                          </p:val>
                                        </p:tav>
                                      </p:tavLst>
                                    </p:anim>
                                    <p:anim calcmode="lin" valueType="num">
                                      <p:cBhvr>
                                        <p:cTn id="23" dur="250" fill="hold"/>
                                        <p:tgtEl>
                                          <p:spTgt spid="28"/>
                                        </p:tgtEl>
                                        <p:attrNameLst>
                                          <p:attrName>ppt_h</p:attrName>
                                        </p:attrNameLst>
                                      </p:cBhvr>
                                      <p:tavLst>
                                        <p:tav tm="0">
                                          <p:val>
                                            <p:fltVal val="0"/>
                                          </p:val>
                                        </p:tav>
                                        <p:tav tm="100000">
                                          <p:val>
                                            <p:strVal val="#ppt_h"/>
                                          </p:val>
                                        </p:tav>
                                      </p:tavLst>
                                    </p:anim>
                                    <p:animEffect transition="in" filter="fade">
                                      <p:cBhvr>
                                        <p:cTn id="24" dur="250"/>
                                        <p:tgtEl>
                                          <p:spTgt spid="28"/>
                                        </p:tgtEl>
                                      </p:cBhvr>
                                    </p:animEffect>
                                  </p:childTnLst>
                                </p:cTn>
                              </p:par>
                              <p:par>
                                <p:cTn id="25" presetID="6" presetClass="emph" presetSubtype="0" decel="100000" fill="hold" grpId="1" nodeType="withEffect">
                                  <p:stCondLst>
                                    <p:cond delay="200"/>
                                  </p:stCondLst>
                                  <p:childTnLst>
                                    <p:animScale>
                                      <p:cBhvr>
                                        <p:cTn id="26" dur="250" fill="hold"/>
                                        <p:tgtEl>
                                          <p:spTgt spid="28"/>
                                        </p:tgtEl>
                                      </p:cBhvr>
                                      <p:by x="120000" y="120000"/>
                                    </p:animScale>
                                  </p:childTnLst>
                                </p:cTn>
                              </p:par>
                              <p:par>
                                <p:cTn id="27" presetID="6" presetClass="emph" presetSubtype="0" decel="100000" fill="hold" grpId="2" nodeType="withEffect">
                                  <p:stCondLst>
                                    <p:cond delay="400"/>
                                  </p:stCondLst>
                                  <p:childTnLst>
                                    <p:animScale>
                                      <p:cBhvr>
                                        <p:cTn id="28" dur="250" fill="hold"/>
                                        <p:tgtEl>
                                          <p:spTgt spid="28"/>
                                        </p:tgtEl>
                                      </p:cBhvr>
                                      <p:by x="83000" y="83000"/>
                                    </p:animScale>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35" presetClass="path" presetSubtype="0" accel="50000" decel="50000" fill="hold" grpId="1" nodeType="withEffect">
                                  <p:stCondLst>
                                    <p:cond delay="0"/>
                                  </p:stCondLst>
                                  <p:childTnLst>
                                    <p:animMotion origin="layout" path="M -4.375E-6 -3.7037E-6 L -0.30273 -3.7037E-6 " pathEditMode="relative" rAng="0" ptsTypes="AA">
                                      <p:cBhvr>
                                        <p:cTn id="36" dur="1000" spd="-100000" fill="hold"/>
                                        <p:tgtEl>
                                          <p:spTgt spid="27"/>
                                        </p:tgtEl>
                                        <p:attrNameLst>
                                          <p:attrName>ppt_x</p:attrName>
                                          <p:attrName>ppt_y</p:attrName>
                                        </p:attrNameLst>
                                      </p:cBhvr>
                                      <p:rCtr x="-15143" y="0"/>
                                    </p:animMotion>
                                  </p:childTnLst>
                                </p:cTn>
                              </p:par>
                            </p:childTnLst>
                          </p:cTn>
                        </p:par>
                        <p:par>
                          <p:cTn id="37" fill="hold">
                            <p:stCondLst>
                              <p:cond delay="1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3300"/>
                            </p:stCondLst>
                            <p:childTnLst>
                              <p:par>
                                <p:cTn id="46" presetID="21"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heel(1)">
                                      <p:cBhvr>
                                        <p:cTn id="48" dur="1000"/>
                                        <p:tgtEl>
                                          <p:spTgt spid="6"/>
                                        </p:tgtEl>
                                      </p:cBhvr>
                                    </p:animEffect>
                                  </p:childTnLst>
                                </p:cTn>
                              </p:par>
                            </p:childTnLst>
                          </p:cTn>
                        </p:par>
                        <p:par>
                          <p:cTn id="49" fill="hold">
                            <p:stCondLst>
                              <p:cond delay="4300"/>
                            </p:stCondLst>
                            <p:childTnLst>
                              <p:par>
                                <p:cTn id="50" presetID="12" presetClass="entr" presetSubtype="1"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ppt_y</p:attrName>
                                        </p:attrNameLst>
                                      </p:cBhvr>
                                      <p:tavLst>
                                        <p:tav tm="0">
                                          <p:val>
                                            <p:strVal val="#ppt_y-#ppt_h*1.125000"/>
                                          </p:val>
                                        </p:tav>
                                        <p:tav tm="100000">
                                          <p:val>
                                            <p:strVal val="#ppt_y"/>
                                          </p:val>
                                        </p:tav>
                                      </p:tavLst>
                                    </p:anim>
                                    <p:animEffect transition="in" filter="wipe(down)">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bldLvl="0" animBg="1"/>
      <p:bldP spid="28" grpId="1" bldLvl="0" animBg="1"/>
      <p:bldP spid="28" grpId="2" bldLvl="0" animBg="1"/>
      <p:bldP spid="6" grpId="0" bldLvl="0" animBg="1"/>
      <p:bldP spid="7"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287" y="353095"/>
            <a:ext cx="5262188" cy="460375"/>
          </a:xfrm>
          <a:prstGeom prst="rect">
            <a:avLst/>
          </a:prstGeom>
        </p:spPr>
        <p:txBody>
          <a:bodyPr wrap="square">
            <a:spAutoFit/>
          </a:bodyPr>
          <a:lstStyle/>
          <a:p>
            <a:r>
              <a:rPr lang="zh-CN" altLang="en-US" sz="2400" b="1" dirty="0">
                <a:solidFill>
                  <a:srgbClr val="C00000"/>
                </a:solidFill>
                <a:latin typeface="字体视界-NEW魏碑体" panose="02010601030101010101" pitchFamily="2" charset="-122"/>
                <a:ea typeface="字体视界-NEW魏碑体" panose="02010601030101010101" pitchFamily="2" charset="-122"/>
                <a:sym typeface="+mn-ea"/>
              </a:rPr>
              <a:t>党史学习教育</a:t>
            </a:r>
            <a:endParaRPr lang="zh-CN" altLang="en-US" sz="2400" b="1">
              <a:solidFill>
                <a:srgbClr val="C00000"/>
              </a:solidFill>
              <a:latin typeface="字体视界-NEW魏碑体" panose="02010601030101010101" pitchFamily="2" charset="-122"/>
              <a:ea typeface="字体视界-NEW魏碑体" panose="02010601030101010101" pitchFamily="2" charset="-122"/>
            </a:endParaRP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730250" y="1813560"/>
            <a:ext cx="10486390" cy="2306320"/>
          </a:xfrm>
          <a:prstGeom prst="rect">
            <a:avLst/>
          </a:prstGeom>
          <a:noFill/>
          <a:ln w="28575" cap="flat" cmpd="sng" algn="ctr">
            <a:solidFill>
              <a:srgbClr val="C00000"/>
            </a:solidFill>
            <a:prstDash val="sysDot"/>
          </a:ln>
          <a:effectLst/>
        </p:spPr>
        <p:txBody>
          <a:bodyPr rtlCol="0" anchor="ctr"/>
          <a:lstStyle/>
          <a:p>
            <a:pPr algn="ctr" fontAlgn="base">
              <a:spcBef>
                <a:spcPct val="0"/>
              </a:spcBef>
              <a:spcAft>
                <a:spcPct val="0"/>
              </a:spcAft>
              <a:buFont typeface="Arial" panose="020B0604020202090204" pitchFamily="34" charset="0"/>
              <a:buNone/>
              <a:defRPr/>
            </a:pPr>
            <a:endParaRPr lang="zh-CN" altLang="en-US" sz="1350" kern="0">
              <a:solidFill>
                <a:srgbClr val="535258"/>
              </a:solidFill>
              <a:latin typeface="Arial" panose="020B0604020202090204"/>
              <a:ea typeface="微软雅黑" panose="020F0502020204030204"/>
            </a:endParaRPr>
          </a:p>
        </p:txBody>
      </p:sp>
      <p:sp>
        <p:nvSpPr>
          <p:cNvPr id="7" name="矩形 24"/>
          <p:cNvSpPr>
            <a:spLocks noChangeArrowheads="1"/>
          </p:cNvSpPr>
          <p:nvPr/>
        </p:nvSpPr>
        <p:spPr bwMode="auto">
          <a:xfrm>
            <a:off x="953770" y="1961515"/>
            <a:ext cx="1008951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indent="457200" algn="just" defTabSz="1219200" eaLnBrk="1" fontAlgn="auto" hangingPunct="1">
              <a:lnSpc>
                <a:spcPct val="150000"/>
              </a:lnSpc>
              <a:buClrTx/>
              <a:buSzTx/>
              <a:buFont typeface="Arial" panose="020B0604020202090204" pitchFamily="34" charset="0"/>
              <a:buNone/>
              <a:extLst>
                <a:ext uri="{35155182-B16C-46BC-9424-99874614C6A1}">
                  <wpsdc:indentchars xmlns="" xmlns:wpsdc="http://www.wps.cn/officeDocument/2017/drawingmlCustomData" val="200" checksum="59296752"/>
                </a:ext>
              </a:extLst>
            </a:pPr>
            <a:r>
              <a:rPr lang="zh-CN">
                <a:solidFill>
                  <a:srgbClr val="000000"/>
                </a:solidFill>
                <a:latin typeface="黑体" charset="0"/>
                <a:ea typeface="黑体" charset="0"/>
                <a:cs typeface="宋体" charset="0"/>
                <a:sym typeface="+mn-ea"/>
              </a:rPr>
              <a:t>一年来，各级党组织认真贯彻党中央部署，按照</a:t>
            </a:r>
            <a:r>
              <a:rPr lang="zh-CN">
                <a:solidFill>
                  <a:srgbClr val="FF0000"/>
                </a:solidFill>
                <a:latin typeface="黑体" charset="0"/>
                <a:ea typeface="黑体" charset="0"/>
                <a:cs typeface="宋体" charset="0"/>
                <a:sym typeface="+mn-ea"/>
              </a:rPr>
              <a:t>学史明理、学史增信、学史崇德、学史力行</a:t>
            </a:r>
            <a:r>
              <a:rPr lang="zh-CN">
                <a:solidFill>
                  <a:srgbClr val="000000"/>
                </a:solidFill>
                <a:latin typeface="黑体" charset="0"/>
                <a:ea typeface="黑体" charset="0"/>
                <a:cs typeface="宋体" charset="0"/>
                <a:sym typeface="+mn-ea"/>
              </a:rPr>
              <a:t>的要求，精心组织实施、有力有序推进，整个党史学习教育求实、务实、扎实，广大党员、干部受到了一次全面深刻的政治教育、思想淬炼、精神洗礼，全党历史自觉、历史自信大大增强，党的创造力、凝聚力、战斗力大大提升，达到了</a:t>
            </a:r>
            <a:r>
              <a:rPr lang="zh-CN">
                <a:solidFill>
                  <a:srgbClr val="FF0000"/>
                </a:solidFill>
                <a:latin typeface="黑体" charset="0"/>
                <a:ea typeface="黑体" charset="0"/>
                <a:cs typeface="宋体" charset="0"/>
                <a:sym typeface="+mn-ea"/>
              </a:rPr>
              <a:t>学党史、悟思想、办实事、开新局</a:t>
            </a:r>
            <a:r>
              <a:rPr lang="zh-CN">
                <a:solidFill>
                  <a:srgbClr val="000000"/>
                </a:solidFill>
                <a:latin typeface="黑体" charset="0"/>
                <a:ea typeface="黑体" charset="0"/>
                <a:cs typeface="宋体" charset="0"/>
                <a:sym typeface="+mn-ea"/>
              </a:rPr>
              <a:t>的目的。</a:t>
            </a:r>
            <a:endParaRPr lang="zh-CN">
              <a:solidFill>
                <a:srgbClr val="000000"/>
              </a:solidFill>
              <a:latin typeface="黑体" charset="0"/>
              <a:ea typeface="黑体" charset="0"/>
              <a:cs typeface="宋体" charset="0"/>
            </a:endParaRPr>
          </a:p>
          <a:p>
            <a:pPr indent="457200" algn="just" defTabSz="1219200" eaLnBrk="1" fontAlgn="auto" hangingPunct="1">
              <a:lnSpc>
                <a:spcPct val="150000"/>
              </a:lnSpc>
              <a:buClrTx/>
              <a:buSzTx/>
              <a:buFont typeface="Arial" panose="020B0604020202090204" pitchFamily="34" charset="0"/>
              <a:buNone/>
              <a:extLst>
                <a:ext uri="{35155182-B16C-46BC-9424-99874614C6A1}">
                  <wpsdc:indentchars xmlns="" xmlns:wpsdc="http://www.wps.cn/officeDocument/2017/drawingmlCustomData" val="200" checksum="59296752"/>
                </a:ext>
              </a:extLst>
            </a:pPr>
            <a:endParaRPr lang="zh-CN">
              <a:solidFill>
                <a:srgbClr val="000000"/>
              </a:solidFill>
              <a:latin typeface="黑体" charset="0"/>
              <a:ea typeface="黑体" charset="0"/>
              <a:cs typeface="宋体" charset="0"/>
            </a:endParaRPr>
          </a:p>
        </p:txBody>
      </p:sp>
      <p:sp>
        <p:nvSpPr>
          <p:cNvPr id="8" name="矩形 7"/>
          <p:cNvSpPr/>
          <p:nvPr/>
        </p:nvSpPr>
        <p:spPr>
          <a:xfrm>
            <a:off x="356235" y="998855"/>
            <a:ext cx="1803400" cy="737235"/>
          </a:xfrm>
          <a:prstGeom prst="rect">
            <a:avLst/>
          </a:prstGeom>
          <a:ln>
            <a:noFill/>
          </a:ln>
        </p:spPr>
        <p:txBody>
          <a:bodyPr wrap="square">
            <a:spAutoFit/>
          </a:bodyPr>
          <a:lstStyle/>
          <a:p>
            <a:pPr algn="ctr">
              <a:lnSpc>
                <a:spcPct val="150000"/>
              </a:lnSpc>
              <a:spcAft>
                <a:spcPts val="300"/>
              </a:spcAft>
            </a:pPr>
            <a:r>
              <a:rPr lang="zh-CN" altLang="en-US" sz="2800" b="1" dirty="0">
                <a:solidFill>
                  <a:srgbClr val="C00000"/>
                </a:solidFill>
                <a:latin typeface="微软雅黑" panose="020B0503020204020204" pitchFamily="34" charset="-122"/>
                <a:ea typeface="微软雅黑" panose="020B0503020204020204" pitchFamily="34" charset="-122"/>
              </a:rPr>
              <a:t>活动成效</a:t>
            </a:r>
          </a:p>
        </p:txBody>
      </p:sp>
      <p:pic>
        <p:nvPicPr>
          <p:cNvPr id="2" name="图片 1"/>
          <p:cNvPicPr>
            <a:picLocks noChangeAspect="1"/>
          </p:cNvPicPr>
          <p:nvPr/>
        </p:nvPicPr>
        <p:blipFill>
          <a:blip r:embed="rId4"/>
          <a:stretch>
            <a:fillRect/>
          </a:stretch>
        </p:blipFill>
        <p:spPr>
          <a:xfrm>
            <a:off x="3636645" y="4197350"/>
            <a:ext cx="4286250" cy="238125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35" presetClass="path" presetSubtype="0" accel="50000" decel="50000" fill="hold" nodeType="withEffect">
                                  <p:stCondLst>
                                    <p:cond delay="0"/>
                                  </p:stCondLst>
                                  <p:childTnLst>
                                    <p:animMotion origin="layout" path="M -6.25E-7 -3.7037E-6 L 0.18997 -3.7037E-6 " pathEditMode="relative" rAng="0" ptsTypes="AA">
                                      <p:cBhvr>
                                        <p:cTn id="11" dur="1000" spd="-100000" fill="hold"/>
                                        <p:tgtEl>
                                          <p:spTgt spid="25"/>
                                        </p:tgtEl>
                                        <p:attrNameLst>
                                          <p:attrName>ppt_x</p:attrName>
                                          <p:attrName>ppt_y</p:attrName>
                                        </p:attrNameLst>
                                      </p:cBhvr>
                                      <p:rCtr x="9492" y="0"/>
                                    </p:animMotion>
                                  </p:childTnLst>
                                </p:cTn>
                              </p:par>
                              <p:par>
                                <p:cTn id="12" presetID="53" presetClass="entr" presetSubtype="16"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nodeType="withEffect">
                                  <p:stCondLst>
                                    <p:cond delay="0"/>
                                  </p:stCondLst>
                                  <p:childTnLst>
                                    <p:animMotion origin="layout" path="M 0 -3.7037E-6 L -0.41185 -3.7037E-6 " pathEditMode="relative" rAng="0" ptsTypes="AA">
                                      <p:cBhvr>
                                        <p:cTn id="18" dur="1000" spd="-100000" fill="hold"/>
                                        <p:tgtEl>
                                          <p:spTgt spid="26"/>
                                        </p:tgtEl>
                                        <p:attrNameLst>
                                          <p:attrName>ppt_x</p:attrName>
                                          <p:attrName>ppt_y</p:attrName>
                                        </p:attrNameLst>
                                      </p:cBhvr>
                                      <p:rCtr x="-20599"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50" fill="hold"/>
                                        <p:tgtEl>
                                          <p:spTgt spid="28"/>
                                        </p:tgtEl>
                                        <p:attrNameLst>
                                          <p:attrName>ppt_w</p:attrName>
                                        </p:attrNameLst>
                                      </p:cBhvr>
                                      <p:tavLst>
                                        <p:tav tm="0">
                                          <p:val>
                                            <p:fltVal val="0"/>
                                          </p:val>
                                        </p:tav>
                                        <p:tav tm="100000">
                                          <p:val>
                                            <p:strVal val="#ppt_w"/>
                                          </p:val>
                                        </p:tav>
                                      </p:tavLst>
                                    </p:anim>
                                    <p:anim calcmode="lin" valueType="num">
                                      <p:cBhvr>
                                        <p:cTn id="23" dur="250" fill="hold"/>
                                        <p:tgtEl>
                                          <p:spTgt spid="28"/>
                                        </p:tgtEl>
                                        <p:attrNameLst>
                                          <p:attrName>ppt_h</p:attrName>
                                        </p:attrNameLst>
                                      </p:cBhvr>
                                      <p:tavLst>
                                        <p:tav tm="0">
                                          <p:val>
                                            <p:fltVal val="0"/>
                                          </p:val>
                                        </p:tav>
                                        <p:tav tm="100000">
                                          <p:val>
                                            <p:strVal val="#ppt_h"/>
                                          </p:val>
                                        </p:tav>
                                      </p:tavLst>
                                    </p:anim>
                                    <p:animEffect transition="in" filter="fade">
                                      <p:cBhvr>
                                        <p:cTn id="24" dur="250"/>
                                        <p:tgtEl>
                                          <p:spTgt spid="28"/>
                                        </p:tgtEl>
                                      </p:cBhvr>
                                    </p:animEffect>
                                  </p:childTnLst>
                                </p:cTn>
                              </p:par>
                              <p:par>
                                <p:cTn id="25" presetID="6" presetClass="emph" presetSubtype="0" decel="100000" fill="hold" grpId="1" nodeType="withEffect">
                                  <p:stCondLst>
                                    <p:cond delay="200"/>
                                  </p:stCondLst>
                                  <p:childTnLst>
                                    <p:animScale>
                                      <p:cBhvr>
                                        <p:cTn id="26" dur="250" fill="hold"/>
                                        <p:tgtEl>
                                          <p:spTgt spid="28"/>
                                        </p:tgtEl>
                                      </p:cBhvr>
                                      <p:by x="120000" y="120000"/>
                                    </p:animScale>
                                  </p:childTnLst>
                                </p:cTn>
                              </p:par>
                              <p:par>
                                <p:cTn id="27" presetID="6" presetClass="emph" presetSubtype="0" decel="100000" fill="hold" grpId="2" nodeType="withEffect">
                                  <p:stCondLst>
                                    <p:cond delay="400"/>
                                  </p:stCondLst>
                                  <p:childTnLst>
                                    <p:animScale>
                                      <p:cBhvr>
                                        <p:cTn id="28" dur="250" fill="hold"/>
                                        <p:tgtEl>
                                          <p:spTgt spid="28"/>
                                        </p:tgtEl>
                                      </p:cBhvr>
                                      <p:by x="83000" y="83000"/>
                                    </p:animScale>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35" presetClass="path" presetSubtype="0" accel="50000" decel="50000" fill="hold" grpId="1" nodeType="withEffect">
                                  <p:stCondLst>
                                    <p:cond delay="0"/>
                                  </p:stCondLst>
                                  <p:childTnLst>
                                    <p:animMotion origin="layout" path="M -4.375E-6 -3.7037E-6 L -0.30273 -3.7037E-6 " pathEditMode="relative" rAng="0" ptsTypes="AA">
                                      <p:cBhvr>
                                        <p:cTn id="36" dur="1000" spd="-100000" fill="hold"/>
                                        <p:tgtEl>
                                          <p:spTgt spid="27"/>
                                        </p:tgtEl>
                                        <p:attrNameLst>
                                          <p:attrName>ppt_x</p:attrName>
                                          <p:attrName>ppt_y</p:attrName>
                                        </p:attrNameLst>
                                      </p:cBhvr>
                                      <p:rCtr x="-15143" y="0"/>
                                    </p:animMotion>
                                  </p:childTnLst>
                                </p:cTn>
                              </p:par>
                            </p:childTnLst>
                          </p:cTn>
                        </p:par>
                        <p:par>
                          <p:cTn id="37" fill="hold">
                            <p:stCondLst>
                              <p:cond delay="1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3300"/>
                            </p:stCondLst>
                            <p:childTnLst>
                              <p:par>
                                <p:cTn id="46" presetID="21"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heel(1)">
                                      <p:cBhvr>
                                        <p:cTn id="48" dur="1000"/>
                                        <p:tgtEl>
                                          <p:spTgt spid="6"/>
                                        </p:tgtEl>
                                      </p:cBhvr>
                                    </p:animEffect>
                                  </p:childTnLst>
                                </p:cTn>
                              </p:par>
                            </p:childTnLst>
                          </p:cTn>
                        </p:par>
                        <p:par>
                          <p:cTn id="49" fill="hold">
                            <p:stCondLst>
                              <p:cond delay="4300"/>
                            </p:stCondLst>
                            <p:childTnLst>
                              <p:par>
                                <p:cTn id="50" presetID="12" presetClass="entr" presetSubtype="1"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ppt_y</p:attrName>
                                        </p:attrNameLst>
                                      </p:cBhvr>
                                      <p:tavLst>
                                        <p:tav tm="0">
                                          <p:val>
                                            <p:strVal val="#ppt_y-#ppt_h*1.125000"/>
                                          </p:val>
                                        </p:tav>
                                        <p:tav tm="100000">
                                          <p:val>
                                            <p:strVal val="#ppt_y"/>
                                          </p:val>
                                        </p:tav>
                                      </p:tavLst>
                                    </p:anim>
                                    <p:animEffect transition="in" filter="wipe(down)">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bldLvl="0" animBg="1"/>
      <p:bldP spid="28" grpId="1" bldLvl="0" animBg="1"/>
      <p:bldP spid="28" grpId="2" bldLvl="0" animBg="1"/>
      <p:bldP spid="6" grpId="0" bldLvl="0" animBg="1"/>
      <p:bldP spid="7"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648" y="5737759"/>
            <a:ext cx="6809422" cy="1120241"/>
          </a:xfrm>
          <a:prstGeom prst="rect">
            <a:avLst/>
          </a:prstGeom>
        </p:spPr>
      </p:pic>
      <p:sp>
        <p:nvSpPr>
          <p:cNvPr id="75" name="文本框 74"/>
          <p:cNvSpPr txBox="1"/>
          <p:nvPr/>
        </p:nvSpPr>
        <p:spPr>
          <a:xfrm>
            <a:off x="5527040" y="157"/>
            <a:ext cx="1069340" cy="1014730"/>
          </a:xfrm>
          <a:prstGeom prst="rect">
            <a:avLst/>
          </a:prstGeom>
          <a:noFill/>
        </p:spPr>
        <p:txBody>
          <a:bodyPr wrap="none" rtlCol="0">
            <a:spAutoFit/>
          </a:bodyPr>
          <a:lstStyle/>
          <a:p>
            <a:r>
              <a:rPr lang="en-US" altLang="zh-CN" sz="6000" b="1" dirty="0">
                <a:solidFill>
                  <a:srgbClr val="C00000"/>
                </a:solidFill>
                <a:latin typeface="黑体" charset="0"/>
                <a:ea typeface="黑体" charset="0"/>
                <a:cs typeface="+mn-ea"/>
                <a:sym typeface="+mn-lt"/>
              </a:rPr>
              <a:t>06</a:t>
            </a:r>
          </a:p>
        </p:txBody>
      </p:sp>
      <p:sp>
        <p:nvSpPr>
          <p:cNvPr id="78" name="文本框 77"/>
          <p:cNvSpPr txBox="1"/>
          <p:nvPr/>
        </p:nvSpPr>
        <p:spPr>
          <a:xfrm>
            <a:off x="798295" y="918526"/>
            <a:ext cx="10355580" cy="706755"/>
          </a:xfrm>
          <a:prstGeom prst="rect">
            <a:avLst/>
          </a:prstGeom>
          <a:noFill/>
        </p:spPr>
        <p:txBody>
          <a:bodyPr wrap="none" rtlCol="0">
            <a:spAutoFit/>
          </a:bodyPr>
          <a:lstStyle/>
          <a:p>
            <a:pPr algn="ctr"/>
            <a:r>
              <a:rPr lang="zh-CN" altLang="en-US" sz="4000" b="1" dirty="0">
                <a:solidFill>
                  <a:srgbClr val="C00000"/>
                </a:solidFill>
                <a:latin typeface="黑体" charset="0"/>
                <a:ea typeface="黑体" charset="0"/>
              </a:rPr>
              <a:t>习近平新时代中国特色社会主义思想主题教育</a:t>
            </a:r>
          </a:p>
        </p:txBody>
      </p:sp>
      <p:sp>
        <p:nvSpPr>
          <p:cNvPr id="100" name="文本框 99"/>
          <p:cNvSpPr txBox="1"/>
          <p:nvPr/>
        </p:nvSpPr>
        <p:spPr>
          <a:xfrm>
            <a:off x="798830" y="2118360"/>
            <a:ext cx="10972800" cy="3693319"/>
          </a:xfrm>
          <a:prstGeom prst="rect">
            <a:avLst/>
          </a:prstGeom>
          <a:noFill/>
          <a:ln w="9525">
            <a:noFill/>
          </a:ln>
        </p:spPr>
        <p:txBody>
          <a:bodyPr wrap="square">
            <a:spAutoFit/>
          </a:bodyPr>
          <a:lstStyle/>
          <a:p>
            <a:pPr marL="0" indent="0" algn="l"/>
            <a:r>
              <a:rPr lang="zh-CN" dirty="0">
                <a:latin typeface="黑体" charset="0"/>
                <a:ea typeface="黑体" charset="0"/>
                <a:cs typeface="黑体" charset="0"/>
              </a:rPr>
              <a:t>我们创立了新时代中国特色社会主义思想，明确坚持和发展中国特色社会主义的基本方略，提出一系列治国理政新理念新思想新战略，实现了马克思主义中国化时代化新的飞跃，坚持不懈用这一创新理论武装头脑、指导实践、推动工作，为新时代党和国家事业发展提供了根本遵循。</a:t>
            </a:r>
          </a:p>
          <a:p>
            <a:pPr algn="r"/>
            <a:r>
              <a:rPr lang="zh-CN" dirty="0">
                <a:latin typeface="黑体" charset="0"/>
                <a:ea typeface="黑体" charset="0"/>
                <a:cs typeface="黑体" charset="0"/>
              </a:rPr>
              <a:t>                 </a:t>
            </a:r>
            <a:r>
              <a:rPr lang="zh-CN" dirty="0">
                <a:latin typeface="仿宋" charset="0"/>
                <a:ea typeface="仿宋" charset="0"/>
                <a:cs typeface="仿宋" charset="0"/>
              </a:rPr>
              <a:t>——《高举中国特色社会主义伟大旗帜 为全面建设社会主义现代化国家而</a:t>
            </a:r>
            <a:r>
              <a:rPr lang="zh-CN" altLang="zh-CN" dirty="0">
                <a:latin typeface="仿宋" charset="0"/>
                <a:ea typeface="仿宋" charset="0"/>
                <a:cs typeface="仿宋" charset="0"/>
              </a:rPr>
              <a:t>团结奋斗</a:t>
            </a:r>
            <a:endParaRPr lang="zh-CN" dirty="0">
              <a:latin typeface="仿宋" charset="0"/>
              <a:ea typeface="仿宋" charset="0"/>
              <a:cs typeface="仿宋" charset="0"/>
            </a:endParaRPr>
          </a:p>
          <a:p>
            <a:pPr marL="0" indent="0" algn="r"/>
            <a:r>
              <a:rPr lang="zh-CN" dirty="0">
                <a:latin typeface="仿宋" charset="0"/>
                <a:ea typeface="仿宋" charset="0"/>
                <a:cs typeface="仿宋" charset="0"/>
              </a:rPr>
              <a:t>——在中国共产党第二十次全国代表大会上的报告》</a:t>
            </a:r>
            <a:endParaRPr lang="zh-CN" dirty="0">
              <a:latin typeface="黑体" charset="0"/>
              <a:ea typeface="黑体" charset="0"/>
              <a:cs typeface="黑体" charset="0"/>
            </a:endParaRPr>
          </a:p>
          <a:p>
            <a:pPr marL="0" indent="0" algn="r"/>
            <a:endParaRPr lang="zh-CN" dirty="0">
              <a:latin typeface="黑体" charset="0"/>
              <a:ea typeface="黑体" charset="0"/>
              <a:cs typeface="黑体" charset="0"/>
            </a:endParaRPr>
          </a:p>
          <a:p>
            <a:pPr marL="0" indent="0" algn="l"/>
            <a:endParaRPr lang="zh-CN" dirty="0">
              <a:latin typeface="黑体" charset="0"/>
              <a:ea typeface="黑体" charset="0"/>
              <a:cs typeface="黑体" charset="0"/>
            </a:endParaRPr>
          </a:p>
          <a:p>
            <a:pPr marL="0" indent="0" algn="l"/>
            <a:endParaRPr lang="zh-CN" dirty="0">
              <a:latin typeface="黑体" charset="0"/>
              <a:ea typeface="黑体" charset="0"/>
              <a:cs typeface="黑体" charset="0"/>
            </a:endParaRPr>
          </a:p>
          <a:p>
            <a:pPr marL="0" indent="0" algn="l"/>
            <a:r>
              <a:rPr lang="zh-CN" b="1" dirty="0">
                <a:latin typeface="黑体" charset="0"/>
                <a:ea typeface="黑体" charset="0"/>
                <a:cs typeface="黑体" charset="0"/>
              </a:rPr>
              <a:t>目标要求：</a:t>
            </a:r>
            <a:endParaRPr lang="zh-CN" dirty="0">
              <a:latin typeface="黑体" charset="0"/>
              <a:ea typeface="黑体" charset="0"/>
              <a:cs typeface="黑体" charset="0"/>
            </a:endParaRPr>
          </a:p>
          <a:p>
            <a:pPr marL="0" indent="0" algn="l"/>
            <a:r>
              <a:rPr lang="zh-CN" dirty="0">
                <a:latin typeface="黑体" charset="0"/>
                <a:ea typeface="黑体" charset="0"/>
                <a:cs typeface="黑体" charset="0"/>
              </a:rPr>
              <a:t>牢牢把握</a:t>
            </a:r>
            <a:r>
              <a:rPr lang="zh-CN" b="1" dirty="0">
                <a:latin typeface="黑体" charset="0"/>
                <a:ea typeface="黑体" charset="0"/>
                <a:cs typeface="黑体" charset="0"/>
              </a:rPr>
              <a:t>“学思想、强党性、重实践、建新功”</a:t>
            </a:r>
            <a:r>
              <a:rPr lang="zh-CN" dirty="0">
                <a:latin typeface="黑体" charset="0"/>
                <a:ea typeface="黑体" charset="0"/>
                <a:cs typeface="黑体" charset="0"/>
              </a:rPr>
              <a:t>的总要求，根本任务是坚持学思用贯通、知信行统一，把新时代中国特色社会主义思想转化为坚定理想、锤炼党性和指导实践、推动工作的强大力量，使全党始终保持统一的思想、坚定的意志、协调的行动、强大的战斗力，努力在以学铸魂、以学增智、以学正风、以学促干方面取得实实在在的成效。</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400"/>
                                  </p:stCondLst>
                                  <p:childTnLst>
                                    <p:set>
                                      <p:cBhvr>
                                        <p:cTn id="11" dur="1" fill="hold">
                                          <p:stCondLst>
                                            <p:cond delay="0"/>
                                          </p:stCondLst>
                                        </p:cTn>
                                        <p:tgtEl>
                                          <p:spTgt spid="75"/>
                                        </p:tgtEl>
                                        <p:attrNameLst>
                                          <p:attrName>style.visibility</p:attrName>
                                        </p:attrNameLst>
                                      </p:cBhvr>
                                      <p:to>
                                        <p:strVal val="visible"/>
                                      </p:to>
                                    </p:set>
                                    <p:anim calcmode="lin" valueType="num">
                                      <p:cBhvr>
                                        <p:cTn id="12" dur="250" fill="hold"/>
                                        <p:tgtEl>
                                          <p:spTgt spid="75"/>
                                        </p:tgtEl>
                                        <p:attrNameLst>
                                          <p:attrName>ppt_w</p:attrName>
                                        </p:attrNameLst>
                                      </p:cBhvr>
                                      <p:tavLst>
                                        <p:tav tm="0">
                                          <p:val>
                                            <p:fltVal val="0"/>
                                          </p:val>
                                        </p:tav>
                                        <p:tav tm="100000">
                                          <p:val>
                                            <p:strVal val="#ppt_w"/>
                                          </p:val>
                                        </p:tav>
                                      </p:tavLst>
                                    </p:anim>
                                    <p:anim calcmode="lin" valueType="num">
                                      <p:cBhvr>
                                        <p:cTn id="13" dur="250" fill="hold"/>
                                        <p:tgtEl>
                                          <p:spTgt spid="75"/>
                                        </p:tgtEl>
                                        <p:attrNameLst>
                                          <p:attrName>ppt_h</p:attrName>
                                        </p:attrNameLst>
                                      </p:cBhvr>
                                      <p:tavLst>
                                        <p:tav tm="0">
                                          <p:val>
                                            <p:fltVal val="0"/>
                                          </p:val>
                                        </p:tav>
                                        <p:tav tm="100000">
                                          <p:val>
                                            <p:strVal val="#ppt_h"/>
                                          </p:val>
                                        </p:tav>
                                      </p:tavLst>
                                    </p:anim>
                                    <p:animEffect transition="in" filter="fade">
                                      <p:cBhvr>
                                        <p:cTn id="14" dur="250"/>
                                        <p:tgtEl>
                                          <p:spTgt spid="75"/>
                                        </p:tgtEl>
                                      </p:cBhvr>
                                    </p:animEffect>
                                  </p:childTnLst>
                                </p:cTn>
                              </p:par>
                              <p:par>
                                <p:cTn id="15" presetID="6" presetClass="emph" presetSubtype="0" decel="100000" fill="hold" grpId="1" nodeType="withEffect">
                                  <p:stCondLst>
                                    <p:cond delay="600"/>
                                  </p:stCondLst>
                                  <p:childTnLst>
                                    <p:animScale>
                                      <p:cBhvr>
                                        <p:cTn id="16" dur="250" fill="hold"/>
                                        <p:tgtEl>
                                          <p:spTgt spid="75"/>
                                        </p:tgtEl>
                                      </p:cBhvr>
                                      <p:by x="120000" y="120000"/>
                                    </p:animScale>
                                  </p:childTnLst>
                                </p:cTn>
                              </p:par>
                              <p:par>
                                <p:cTn id="17" presetID="6" presetClass="emph" presetSubtype="0" decel="100000" fill="hold" grpId="2" nodeType="withEffect">
                                  <p:stCondLst>
                                    <p:cond delay="800"/>
                                  </p:stCondLst>
                                  <p:childTnLst>
                                    <p:animScale>
                                      <p:cBhvr>
                                        <p:cTn id="18" dur="250" fill="hold"/>
                                        <p:tgtEl>
                                          <p:spTgt spid="75"/>
                                        </p:tgtEl>
                                      </p:cBhvr>
                                      <p:by x="83000" y="83000"/>
                                    </p:animScale>
                                  </p:childTnLst>
                                </p:cTn>
                              </p:par>
                              <p:par>
                                <p:cTn id="19" presetID="53" presetClass="entr" presetSubtype="16" fill="hold" grpId="0" nodeType="withEffect">
                                  <p:stCondLst>
                                    <p:cond delay="400"/>
                                  </p:stCondLst>
                                  <p:childTnLst>
                                    <p:set>
                                      <p:cBhvr>
                                        <p:cTn id="20" dur="1" fill="hold">
                                          <p:stCondLst>
                                            <p:cond delay="0"/>
                                          </p:stCondLst>
                                        </p:cTn>
                                        <p:tgtEl>
                                          <p:spTgt spid="78"/>
                                        </p:tgtEl>
                                        <p:attrNameLst>
                                          <p:attrName>style.visibility</p:attrName>
                                        </p:attrNameLst>
                                      </p:cBhvr>
                                      <p:to>
                                        <p:strVal val="visible"/>
                                      </p:to>
                                    </p:set>
                                    <p:anim calcmode="lin" valueType="num">
                                      <p:cBhvr>
                                        <p:cTn id="21" dur="250" fill="hold"/>
                                        <p:tgtEl>
                                          <p:spTgt spid="78"/>
                                        </p:tgtEl>
                                        <p:attrNameLst>
                                          <p:attrName>ppt_w</p:attrName>
                                        </p:attrNameLst>
                                      </p:cBhvr>
                                      <p:tavLst>
                                        <p:tav tm="0">
                                          <p:val>
                                            <p:fltVal val="0"/>
                                          </p:val>
                                        </p:tav>
                                        <p:tav tm="100000">
                                          <p:val>
                                            <p:strVal val="#ppt_w"/>
                                          </p:val>
                                        </p:tav>
                                      </p:tavLst>
                                    </p:anim>
                                    <p:anim calcmode="lin" valueType="num">
                                      <p:cBhvr>
                                        <p:cTn id="22" dur="250" fill="hold"/>
                                        <p:tgtEl>
                                          <p:spTgt spid="78"/>
                                        </p:tgtEl>
                                        <p:attrNameLst>
                                          <p:attrName>ppt_h</p:attrName>
                                        </p:attrNameLst>
                                      </p:cBhvr>
                                      <p:tavLst>
                                        <p:tav tm="0">
                                          <p:val>
                                            <p:fltVal val="0"/>
                                          </p:val>
                                        </p:tav>
                                        <p:tav tm="100000">
                                          <p:val>
                                            <p:strVal val="#ppt_h"/>
                                          </p:val>
                                        </p:tav>
                                      </p:tavLst>
                                    </p:anim>
                                    <p:animEffect transition="in" filter="fade">
                                      <p:cBhvr>
                                        <p:cTn id="23" dur="250"/>
                                        <p:tgtEl>
                                          <p:spTgt spid="78"/>
                                        </p:tgtEl>
                                      </p:cBhvr>
                                    </p:animEffect>
                                  </p:childTnLst>
                                </p:cTn>
                              </p:par>
                              <p:par>
                                <p:cTn id="24" presetID="6" presetClass="emph" presetSubtype="0" decel="100000" fill="hold" grpId="1" nodeType="withEffect">
                                  <p:stCondLst>
                                    <p:cond delay="600"/>
                                  </p:stCondLst>
                                  <p:childTnLst>
                                    <p:animScale>
                                      <p:cBhvr>
                                        <p:cTn id="25" dur="250" fill="hold"/>
                                        <p:tgtEl>
                                          <p:spTgt spid="78"/>
                                        </p:tgtEl>
                                      </p:cBhvr>
                                      <p:by x="120000" y="120000"/>
                                    </p:animScale>
                                  </p:childTnLst>
                                </p:cTn>
                              </p:par>
                              <p:par>
                                <p:cTn id="26" presetID="6" presetClass="emph" presetSubtype="0" decel="100000" fill="hold" grpId="2" nodeType="withEffect">
                                  <p:stCondLst>
                                    <p:cond delay="800"/>
                                  </p:stCondLst>
                                  <p:childTnLst>
                                    <p:animScale>
                                      <p:cBhvr>
                                        <p:cTn id="27" dur="250" fill="hold"/>
                                        <p:tgtEl>
                                          <p:spTgt spid="78"/>
                                        </p:tgtEl>
                                      </p:cBhvr>
                                      <p:by x="83000" y="8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P spid="75" grpId="2"/>
      <p:bldP spid="78" grpId="0"/>
      <p:bldP spid="78" grpId="1"/>
      <p:bldP spid="78" grpId="2"/>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450" y="353060"/>
            <a:ext cx="6309360" cy="829945"/>
          </a:xfrm>
          <a:prstGeom prst="rect">
            <a:avLst/>
          </a:prstGeom>
        </p:spPr>
        <p:txBody>
          <a:bodyPr wrap="square">
            <a:spAutoFit/>
          </a:bodyPr>
          <a:lstStyle/>
          <a:p>
            <a:r>
              <a:rPr lang="zh-CN" altLang="en-US" sz="2400" b="1" dirty="0">
                <a:solidFill>
                  <a:srgbClr val="C00000"/>
                </a:solidFill>
                <a:latin typeface="字体视界-NEW魏碑体" panose="02010601030101010101" pitchFamily="2" charset="-122"/>
                <a:ea typeface="字体视界-NEW魏碑体" panose="02010601030101010101" pitchFamily="2" charset="-122"/>
                <a:sym typeface="+mn-ea"/>
              </a:rPr>
              <a:t>习近平新时代中国特色社会主义思想主题教育</a:t>
            </a:r>
            <a:endParaRPr lang="zh-CN" altLang="en-US" sz="2400" b="1" dirty="0">
              <a:solidFill>
                <a:srgbClr val="C00000"/>
              </a:solidFill>
              <a:latin typeface="字体视界-NEW魏碑体" panose="02010601030101010101" pitchFamily="2" charset="-122"/>
              <a:ea typeface="字体视界-NEW魏碑体" panose="02010601030101010101" pitchFamily="2" charset="-122"/>
            </a:endParaRPr>
          </a:p>
          <a:p>
            <a:endParaRPr lang="zh-CN" altLang="en-US" sz="2400" b="1">
              <a:solidFill>
                <a:srgbClr val="C00000"/>
              </a:solidFill>
              <a:latin typeface="字体视界-NEW魏碑体" panose="02010601030101010101" pitchFamily="2" charset="-122"/>
              <a:ea typeface="字体视界-NEW魏碑体" panose="02010601030101010101" pitchFamily="2" charset="-122"/>
            </a:endParaRP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416560" y="1494790"/>
            <a:ext cx="7672070" cy="4978400"/>
          </a:xfrm>
          <a:prstGeom prst="rect">
            <a:avLst/>
          </a:prstGeom>
          <a:noFill/>
          <a:ln w="28575" cap="flat" cmpd="sng" algn="ctr">
            <a:solidFill>
              <a:srgbClr val="C00000"/>
            </a:solidFill>
            <a:prstDash val="sysDot"/>
          </a:ln>
          <a:effectLst/>
        </p:spPr>
        <p:txBody>
          <a:bodyPr rtlCol="0" anchor="ctr"/>
          <a:lstStyle/>
          <a:p>
            <a:pPr algn="ctr" fontAlgn="base">
              <a:spcBef>
                <a:spcPct val="0"/>
              </a:spcBef>
              <a:spcAft>
                <a:spcPct val="0"/>
              </a:spcAft>
              <a:buFont typeface="Arial" panose="020B0604020202090204" pitchFamily="34" charset="0"/>
              <a:buNone/>
              <a:defRPr/>
            </a:pPr>
            <a:endParaRPr lang="zh-CN" altLang="en-US" sz="1350" kern="0">
              <a:solidFill>
                <a:srgbClr val="535258"/>
              </a:solidFill>
              <a:latin typeface="Arial" panose="020B0604020202090204"/>
              <a:ea typeface="微软雅黑" panose="020F0502020204030204"/>
            </a:endParaRPr>
          </a:p>
        </p:txBody>
      </p:sp>
      <p:sp>
        <p:nvSpPr>
          <p:cNvPr id="7" name="矩形 24"/>
          <p:cNvSpPr>
            <a:spLocks noChangeArrowheads="1"/>
          </p:cNvSpPr>
          <p:nvPr/>
        </p:nvSpPr>
        <p:spPr bwMode="auto">
          <a:xfrm>
            <a:off x="440690" y="1596390"/>
            <a:ext cx="7548880" cy="466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285750" indent="-285750" algn="just" defTabSz="1219200" eaLnBrk="1" hangingPunct="1">
              <a:lnSpc>
                <a:spcPct val="150000"/>
              </a:lnSpc>
              <a:buClrTx/>
              <a:buSzTx/>
              <a:buFont typeface="Wingdings" panose="05000000000000000000" charset="0"/>
              <a:buChar char=""/>
            </a:pPr>
            <a:r>
              <a:rPr lang="en-US" altLang="zh-CN" dirty="0">
                <a:solidFill>
                  <a:srgbClr val="000000"/>
                </a:solidFill>
                <a:latin typeface="黑体" charset="0"/>
                <a:ea typeface="黑体" charset="0"/>
                <a:cs typeface="黑体" charset="0"/>
                <a:sym typeface="+mn-ea"/>
              </a:rPr>
              <a:t>2023</a:t>
            </a:r>
            <a:r>
              <a:rPr lang="zh-CN" altLang="en-US" dirty="0">
                <a:solidFill>
                  <a:srgbClr val="000000"/>
                </a:solidFill>
                <a:latin typeface="黑体" charset="0"/>
                <a:ea typeface="黑体" charset="0"/>
                <a:cs typeface="黑体" charset="0"/>
                <a:sym typeface="+mn-ea"/>
              </a:rPr>
              <a:t>年</a:t>
            </a:r>
            <a:r>
              <a:rPr lang="en-US" altLang="zh-CN" dirty="0">
                <a:solidFill>
                  <a:srgbClr val="000000"/>
                </a:solidFill>
                <a:latin typeface="黑体" charset="0"/>
                <a:ea typeface="黑体" charset="0"/>
                <a:cs typeface="黑体" charset="0"/>
                <a:sym typeface="+mn-ea"/>
              </a:rPr>
              <a:t>3</a:t>
            </a:r>
            <a:r>
              <a:rPr lang="zh-CN" altLang="en-US" dirty="0">
                <a:solidFill>
                  <a:srgbClr val="000000"/>
                </a:solidFill>
                <a:latin typeface="黑体" charset="0"/>
                <a:ea typeface="黑体" charset="0"/>
                <a:cs typeface="黑体" charset="0"/>
                <a:sym typeface="+mn-ea"/>
              </a:rPr>
              <a:t>月</a:t>
            </a:r>
            <a:r>
              <a:rPr lang="en-US" altLang="zh-CN" dirty="0">
                <a:solidFill>
                  <a:srgbClr val="000000"/>
                </a:solidFill>
                <a:latin typeface="黑体" charset="0"/>
                <a:ea typeface="黑体" charset="0"/>
                <a:cs typeface="黑体" charset="0"/>
                <a:sym typeface="+mn-ea"/>
              </a:rPr>
              <a:t>30</a:t>
            </a:r>
            <a:r>
              <a:rPr lang="zh-CN" altLang="en-US" dirty="0">
                <a:solidFill>
                  <a:srgbClr val="000000"/>
                </a:solidFill>
                <a:latin typeface="黑体" charset="0"/>
                <a:ea typeface="黑体" charset="0"/>
                <a:cs typeface="黑体" charset="0"/>
                <a:sym typeface="+mn-ea"/>
              </a:rPr>
              <a:t>日，</a:t>
            </a:r>
            <a:r>
              <a:rPr lang="zh-CN" dirty="0">
                <a:solidFill>
                  <a:srgbClr val="000000"/>
                </a:solidFill>
                <a:latin typeface="黑体" charset="0"/>
                <a:ea typeface="黑体" charset="0"/>
                <a:cs typeface="黑体" charset="0"/>
                <a:sym typeface="+mn-ea"/>
              </a:rPr>
              <a:t>中共中央政治局召开会议，决定从今年</a:t>
            </a:r>
            <a:r>
              <a:rPr lang="en-US" altLang="zh-CN" dirty="0">
                <a:solidFill>
                  <a:srgbClr val="000000"/>
                </a:solidFill>
                <a:latin typeface="黑体" charset="0"/>
                <a:ea typeface="黑体" charset="0"/>
                <a:cs typeface="黑体" charset="0"/>
                <a:sym typeface="+mn-ea"/>
              </a:rPr>
              <a:t>4</a:t>
            </a:r>
            <a:r>
              <a:rPr lang="zh-CN" altLang="en-US" dirty="0">
                <a:solidFill>
                  <a:srgbClr val="000000"/>
                </a:solidFill>
                <a:latin typeface="黑体" charset="0"/>
                <a:ea typeface="黑体" charset="0"/>
                <a:cs typeface="黑体" charset="0"/>
                <a:sym typeface="+mn-ea"/>
              </a:rPr>
              <a:t>月开始，在全党自上而下分两批开展学习贯彻习近平新时代中国特色社会主义思想主题教育。</a:t>
            </a:r>
          </a:p>
          <a:p>
            <a:pPr marL="285750" indent="-285750" algn="just" defTabSz="1219200" eaLnBrk="1" hangingPunct="1">
              <a:lnSpc>
                <a:spcPct val="150000"/>
              </a:lnSpc>
              <a:buClrTx/>
              <a:buSzTx/>
              <a:buFont typeface="Wingdings" panose="05000000000000000000" charset="0"/>
              <a:buChar char=""/>
            </a:pPr>
            <a:r>
              <a:rPr lang="en-US" altLang="zh-CN" dirty="0">
                <a:solidFill>
                  <a:srgbClr val="000000"/>
                </a:solidFill>
                <a:latin typeface="黑体" charset="0"/>
                <a:ea typeface="黑体" charset="0"/>
                <a:cs typeface="黑体" charset="0"/>
                <a:sym typeface="+mn-ea"/>
              </a:rPr>
              <a:t>2023</a:t>
            </a:r>
            <a:r>
              <a:rPr lang="zh-CN" altLang="en-US" dirty="0">
                <a:solidFill>
                  <a:srgbClr val="000000"/>
                </a:solidFill>
                <a:latin typeface="黑体" charset="0"/>
                <a:ea typeface="黑体" charset="0"/>
                <a:cs typeface="黑体" charset="0"/>
                <a:sym typeface="+mn-ea"/>
              </a:rPr>
              <a:t>年</a:t>
            </a:r>
            <a:r>
              <a:rPr lang="en-US" altLang="zh-CN" dirty="0">
                <a:solidFill>
                  <a:srgbClr val="000000"/>
                </a:solidFill>
                <a:latin typeface="黑体" charset="0"/>
                <a:ea typeface="黑体" charset="0"/>
                <a:cs typeface="黑体" charset="0"/>
                <a:sym typeface="+mn-ea"/>
              </a:rPr>
              <a:t>4</a:t>
            </a:r>
            <a:r>
              <a:rPr lang="zh-CN" altLang="en-US" dirty="0">
                <a:solidFill>
                  <a:srgbClr val="000000"/>
                </a:solidFill>
                <a:latin typeface="黑体" charset="0"/>
                <a:ea typeface="黑体" charset="0"/>
                <a:cs typeface="黑体" charset="0"/>
                <a:sym typeface="+mn-ea"/>
              </a:rPr>
              <a:t>月</a:t>
            </a:r>
            <a:r>
              <a:rPr lang="en-US" altLang="zh-CN" dirty="0">
                <a:solidFill>
                  <a:srgbClr val="000000"/>
                </a:solidFill>
                <a:latin typeface="黑体" charset="0"/>
                <a:ea typeface="黑体" charset="0"/>
                <a:cs typeface="黑体" charset="0"/>
                <a:sym typeface="+mn-ea"/>
              </a:rPr>
              <a:t>3</a:t>
            </a:r>
            <a:r>
              <a:rPr lang="zh-CN" altLang="en-US" dirty="0">
                <a:solidFill>
                  <a:srgbClr val="000000"/>
                </a:solidFill>
                <a:latin typeface="黑体" charset="0"/>
                <a:ea typeface="黑体" charset="0"/>
                <a:cs typeface="黑体" charset="0"/>
                <a:sym typeface="+mn-ea"/>
              </a:rPr>
              <a:t>日，学习贯彻习近平新时代中国特色社会主义思想主题教育工作会议在北京召开。中共中央总书记、国家主席、中央军委主席习近平出席会议并发表重要讲话。他强调，强国建设、民族复兴的宏伟目标令人鼓舞、催人奋进，我们这一代共产党人使命光荣、责任重大。</a:t>
            </a:r>
            <a:r>
              <a:rPr lang="zh-CN" altLang="en-US" b="1" dirty="0">
                <a:solidFill>
                  <a:srgbClr val="000000"/>
                </a:solidFill>
                <a:latin typeface="黑体" charset="0"/>
                <a:ea typeface="黑体" charset="0"/>
                <a:cs typeface="黑体" charset="0"/>
                <a:sym typeface="+mn-ea"/>
              </a:rPr>
              <a:t>我们要以这次主题教育为契机，加强党的创新理论武装，不断提高全党马克思主义水平，不断提高党的执政能力和领导水平，为奋进新征程凝心聚力，踔厉奋发、勇毅前行，为全面建设社会主义现代化国家、全面推进中华民族伟大复兴而团结奋斗。</a:t>
            </a:r>
          </a:p>
        </p:txBody>
      </p:sp>
      <p:sp>
        <p:nvSpPr>
          <p:cNvPr id="8" name="矩形 7"/>
          <p:cNvSpPr/>
          <p:nvPr/>
        </p:nvSpPr>
        <p:spPr>
          <a:xfrm>
            <a:off x="288290" y="836930"/>
            <a:ext cx="2774950" cy="737235"/>
          </a:xfrm>
          <a:prstGeom prst="rect">
            <a:avLst/>
          </a:prstGeom>
          <a:ln>
            <a:noFill/>
          </a:ln>
        </p:spPr>
        <p:txBody>
          <a:bodyPr wrap="square">
            <a:spAutoFit/>
          </a:bodyPr>
          <a:lstStyle/>
          <a:p>
            <a:pPr algn="ctr">
              <a:lnSpc>
                <a:spcPct val="150000"/>
              </a:lnSpc>
              <a:spcAft>
                <a:spcPts val="300"/>
              </a:spcAft>
            </a:pPr>
            <a:r>
              <a:rPr lang="zh-CN" altLang="en-US" sz="2800" b="1" dirty="0">
                <a:solidFill>
                  <a:srgbClr val="C00000"/>
                </a:solidFill>
                <a:latin typeface="微软雅黑" panose="020B0503020204020204" pitchFamily="34" charset="-122"/>
                <a:ea typeface="微软雅黑" panose="020B0503020204020204" pitchFamily="34" charset="-122"/>
              </a:rPr>
              <a:t>学习背景与过程</a:t>
            </a:r>
          </a:p>
        </p:txBody>
      </p:sp>
      <p:pic>
        <p:nvPicPr>
          <p:cNvPr id="4" name="图片 3"/>
          <p:cNvPicPr>
            <a:picLocks noChangeAspect="1"/>
          </p:cNvPicPr>
          <p:nvPr/>
        </p:nvPicPr>
        <p:blipFill>
          <a:blip r:embed="rId4"/>
          <a:stretch>
            <a:fillRect/>
          </a:stretch>
        </p:blipFill>
        <p:spPr>
          <a:xfrm>
            <a:off x="8449945" y="1494790"/>
            <a:ext cx="3218180" cy="482028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35" presetClass="path" presetSubtype="0" accel="50000" decel="50000" fill="hold" nodeType="withEffect">
                                  <p:stCondLst>
                                    <p:cond delay="0"/>
                                  </p:stCondLst>
                                  <p:childTnLst>
                                    <p:animMotion origin="layout" path="M -6.25E-7 -3.7037E-6 L 0.18997 -3.7037E-6 " pathEditMode="relative" rAng="0" ptsTypes="AA">
                                      <p:cBhvr>
                                        <p:cTn id="11" dur="1000" spd="-100000" fill="hold"/>
                                        <p:tgtEl>
                                          <p:spTgt spid="25"/>
                                        </p:tgtEl>
                                        <p:attrNameLst>
                                          <p:attrName>ppt_x</p:attrName>
                                          <p:attrName>ppt_y</p:attrName>
                                        </p:attrNameLst>
                                      </p:cBhvr>
                                      <p:rCtr x="9492" y="0"/>
                                    </p:animMotion>
                                  </p:childTnLst>
                                </p:cTn>
                              </p:par>
                              <p:par>
                                <p:cTn id="12" presetID="53" presetClass="entr" presetSubtype="16"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nodeType="withEffect">
                                  <p:stCondLst>
                                    <p:cond delay="0"/>
                                  </p:stCondLst>
                                  <p:childTnLst>
                                    <p:animMotion origin="layout" path="M 0 -3.7037E-6 L -0.41185 -3.7037E-6 " pathEditMode="relative" rAng="0" ptsTypes="AA">
                                      <p:cBhvr>
                                        <p:cTn id="18" dur="1000" spd="-100000" fill="hold"/>
                                        <p:tgtEl>
                                          <p:spTgt spid="26"/>
                                        </p:tgtEl>
                                        <p:attrNameLst>
                                          <p:attrName>ppt_x</p:attrName>
                                          <p:attrName>ppt_y</p:attrName>
                                        </p:attrNameLst>
                                      </p:cBhvr>
                                      <p:rCtr x="-20599"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50" fill="hold"/>
                                        <p:tgtEl>
                                          <p:spTgt spid="28"/>
                                        </p:tgtEl>
                                        <p:attrNameLst>
                                          <p:attrName>ppt_w</p:attrName>
                                        </p:attrNameLst>
                                      </p:cBhvr>
                                      <p:tavLst>
                                        <p:tav tm="0">
                                          <p:val>
                                            <p:fltVal val="0"/>
                                          </p:val>
                                        </p:tav>
                                        <p:tav tm="100000">
                                          <p:val>
                                            <p:strVal val="#ppt_w"/>
                                          </p:val>
                                        </p:tav>
                                      </p:tavLst>
                                    </p:anim>
                                    <p:anim calcmode="lin" valueType="num">
                                      <p:cBhvr>
                                        <p:cTn id="23" dur="250" fill="hold"/>
                                        <p:tgtEl>
                                          <p:spTgt spid="28"/>
                                        </p:tgtEl>
                                        <p:attrNameLst>
                                          <p:attrName>ppt_h</p:attrName>
                                        </p:attrNameLst>
                                      </p:cBhvr>
                                      <p:tavLst>
                                        <p:tav tm="0">
                                          <p:val>
                                            <p:fltVal val="0"/>
                                          </p:val>
                                        </p:tav>
                                        <p:tav tm="100000">
                                          <p:val>
                                            <p:strVal val="#ppt_h"/>
                                          </p:val>
                                        </p:tav>
                                      </p:tavLst>
                                    </p:anim>
                                    <p:animEffect transition="in" filter="fade">
                                      <p:cBhvr>
                                        <p:cTn id="24" dur="250"/>
                                        <p:tgtEl>
                                          <p:spTgt spid="28"/>
                                        </p:tgtEl>
                                      </p:cBhvr>
                                    </p:animEffect>
                                  </p:childTnLst>
                                </p:cTn>
                              </p:par>
                              <p:par>
                                <p:cTn id="25" presetID="6" presetClass="emph" presetSubtype="0" decel="100000" fill="hold" grpId="1" nodeType="withEffect">
                                  <p:stCondLst>
                                    <p:cond delay="200"/>
                                  </p:stCondLst>
                                  <p:childTnLst>
                                    <p:animScale>
                                      <p:cBhvr>
                                        <p:cTn id="26" dur="250" fill="hold"/>
                                        <p:tgtEl>
                                          <p:spTgt spid="28"/>
                                        </p:tgtEl>
                                      </p:cBhvr>
                                      <p:by x="120000" y="120000"/>
                                    </p:animScale>
                                  </p:childTnLst>
                                </p:cTn>
                              </p:par>
                              <p:par>
                                <p:cTn id="27" presetID="6" presetClass="emph" presetSubtype="0" decel="100000" fill="hold" grpId="2" nodeType="withEffect">
                                  <p:stCondLst>
                                    <p:cond delay="400"/>
                                  </p:stCondLst>
                                  <p:childTnLst>
                                    <p:animScale>
                                      <p:cBhvr>
                                        <p:cTn id="28" dur="250" fill="hold"/>
                                        <p:tgtEl>
                                          <p:spTgt spid="28"/>
                                        </p:tgtEl>
                                      </p:cBhvr>
                                      <p:by x="83000" y="83000"/>
                                    </p:animScale>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35" presetClass="path" presetSubtype="0" accel="50000" decel="50000" fill="hold" grpId="1" nodeType="withEffect">
                                  <p:stCondLst>
                                    <p:cond delay="0"/>
                                  </p:stCondLst>
                                  <p:childTnLst>
                                    <p:animMotion origin="layout" path="M -4.375E-6 -3.7037E-6 L -0.30273 -3.7037E-6 " pathEditMode="relative" rAng="0" ptsTypes="AA">
                                      <p:cBhvr>
                                        <p:cTn id="36" dur="1000" spd="-100000" fill="hold"/>
                                        <p:tgtEl>
                                          <p:spTgt spid="27"/>
                                        </p:tgtEl>
                                        <p:attrNameLst>
                                          <p:attrName>ppt_x</p:attrName>
                                          <p:attrName>ppt_y</p:attrName>
                                        </p:attrNameLst>
                                      </p:cBhvr>
                                      <p:rCtr x="-15143" y="0"/>
                                    </p:animMotion>
                                  </p:childTnLst>
                                </p:cTn>
                              </p:par>
                            </p:childTnLst>
                          </p:cTn>
                        </p:par>
                        <p:par>
                          <p:cTn id="37" fill="hold">
                            <p:stCondLst>
                              <p:cond delay="1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3449"/>
                            </p:stCondLst>
                            <p:childTnLst>
                              <p:par>
                                <p:cTn id="46" presetID="21"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heel(1)">
                                      <p:cBhvr>
                                        <p:cTn id="48" dur="1000"/>
                                        <p:tgtEl>
                                          <p:spTgt spid="6"/>
                                        </p:tgtEl>
                                      </p:cBhvr>
                                    </p:animEffect>
                                  </p:childTnLst>
                                </p:cTn>
                              </p:par>
                            </p:childTnLst>
                          </p:cTn>
                        </p:par>
                        <p:par>
                          <p:cTn id="49" fill="hold">
                            <p:stCondLst>
                              <p:cond delay="4449"/>
                            </p:stCondLst>
                            <p:childTnLst>
                              <p:par>
                                <p:cTn id="50" presetID="12" presetClass="entr" presetSubtype="1"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ppt_y</p:attrName>
                                        </p:attrNameLst>
                                      </p:cBhvr>
                                      <p:tavLst>
                                        <p:tav tm="0">
                                          <p:val>
                                            <p:strVal val="#ppt_y-#ppt_h*1.125000"/>
                                          </p:val>
                                        </p:tav>
                                        <p:tav tm="100000">
                                          <p:val>
                                            <p:strVal val="#ppt_y"/>
                                          </p:val>
                                        </p:tav>
                                      </p:tavLst>
                                    </p:anim>
                                    <p:animEffect transition="in" filter="wipe(down)">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bldLvl="0" animBg="1"/>
      <p:bldP spid="28" grpId="1" bldLvl="0" animBg="1"/>
      <p:bldP spid="28" grpId="2" bldLvl="0" animBg="1"/>
      <p:bldP spid="6" grpId="0" bldLvl="0" animBg="1"/>
      <p:bldP spid="7"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450" y="353060"/>
            <a:ext cx="6309360" cy="829945"/>
          </a:xfrm>
          <a:prstGeom prst="rect">
            <a:avLst/>
          </a:prstGeom>
        </p:spPr>
        <p:txBody>
          <a:bodyPr wrap="square">
            <a:spAutoFit/>
          </a:bodyPr>
          <a:lstStyle/>
          <a:p>
            <a:r>
              <a:rPr lang="zh-CN" altLang="en-US" sz="2400" b="1" dirty="0">
                <a:solidFill>
                  <a:srgbClr val="C00000"/>
                </a:solidFill>
                <a:latin typeface="字体视界-NEW魏碑体" panose="02010601030101010101" pitchFamily="2" charset="-122"/>
                <a:ea typeface="字体视界-NEW魏碑体" panose="02010601030101010101" pitchFamily="2" charset="-122"/>
                <a:sym typeface="+mn-ea"/>
              </a:rPr>
              <a:t>习近平新时代中国特色社会主义思想主题教育</a:t>
            </a:r>
            <a:endParaRPr lang="zh-CN" altLang="en-US" sz="2400" b="1" dirty="0">
              <a:solidFill>
                <a:srgbClr val="C00000"/>
              </a:solidFill>
              <a:latin typeface="字体视界-NEW魏碑体" panose="02010601030101010101" pitchFamily="2" charset="-122"/>
              <a:ea typeface="字体视界-NEW魏碑体" panose="02010601030101010101" pitchFamily="2" charset="-122"/>
            </a:endParaRPr>
          </a:p>
          <a:p>
            <a:endParaRPr lang="zh-CN" altLang="en-US" sz="2400" b="1">
              <a:solidFill>
                <a:srgbClr val="C00000"/>
              </a:solidFill>
              <a:latin typeface="字体视界-NEW魏碑体" panose="02010601030101010101" pitchFamily="2" charset="-122"/>
              <a:ea typeface="字体视界-NEW魏碑体" panose="02010601030101010101" pitchFamily="2" charset="-122"/>
            </a:endParaRP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288290" y="1488440"/>
            <a:ext cx="11694795" cy="4108450"/>
          </a:xfrm>
          <a:prstGeom prst="rect">
            <a:avLst/>
          </a:prstGeom>
          <a:noFill/>
          <a:ln w="28575" cap="flat" cmpd="sng" algn="ctr">
            <a:solidFill>
              <a:srgbClr val="C00000"/>
            </a:solidFill>
            <a:prstDash val="sysDot"/>
          </a:ln>
          <a:effectLst/>
        </p:spPr>
        <p:txBody>
          <a:bodyPr rtlCol="0" anchor="ctr"/>
          <a:lstStyle/>
          <a:p>
            <a:pPr algn="ctr" fontAlgn="base">
              <a:spcBef>
                <a:spcPct val="0"/>
              </a:spcBef>
              <a:spcAft>
                <a:spcPct val="0"/>
              </a:spcAft>
              <a:buFont typeface="Arial" panose="020B0604020202090204" pitchFamily="34" charset="0"/>
              <a:buNone/>
              <a:defRPr/>
            </a:pPr>
            <a:endParaRPr lang="zh-CN" altLang="en-US" sz="1350" kern="0">
              <a:solidFill>
                <a:srgbClr val="535258"/>
              </a:solidFill>
              <a:latin typeface="Arial" panose="020B0604020202090204"/>
              <a:ea typeface="微软雅黑" panose="020F0502020204030204"/>
            </a:endParaRPr>
          </a:p>
        </p:txBody>
      </p:sp>
      <p:sp>
        <p:nvSpPr>
          <p:cNvPr id="7" name="矩形 24"/>
          <p:cNvSpPr>
            <a:spLocks noChangeArrowheads="1"/>
          </p:cNvSpPr>
          <p:nvPr/>
        </p:nvSpPr>
        <p:spPr bwMode="auto">
          <a:xfrm>
            <a:off x="304165" y="1574165"/>
            <a:ext cx="11584305" cy="3856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285750" indent="-285750" algn="just" defTabSz="1219200" eaLnBrk="1" hangingPunct="1">
              <a:lnSpc>
                <a:spcPct val="170000"/>
              </a:lnSpc>
              <a:buClrTx/>
              <a:buSzTx/>
              <a:buFont typeface="Wingdings" panose="05000000000000000000" charset="0"/>
              <a:buChar char=""/>
            </a:pPr>
            <a:r>
              <a:rPr lang="zh-CN" b="1">
                <a:solidFill>
                  <a:srgbClr val="FF0000"/>
                </a:solidFill>
                <a:latin typeface="黑体" charset="0"/>
                <a:ea typeface="黑体" charset="0"/>
                <a:cs typeface="黑体" charset="0"/>
                <a:sym typeface="+mn-ea"/>
              </a:rPr>
              <a:t>要凝心铸魂筑牢根本</a:t>
            </a:r>
            <a:r>
              <a:rPr lang="zh-CN">
                <a:solidFill>
                  <a:srgbClr val="000000"/>
                </a:solidFill>
                <a:latin typeface="黑体" charset="0"/>
                <a:ea typeface="黑体" charset="0"/>
                <a:cs typeface="黑体" charset="0"/>
                <a:sym typeface="+mn-ea"/>
              </a:rPr>
              <a:t>，教育引导广大党员、干部经受思想淬炼、精神洗礼，坚定对马克思主义的信仰、对中国特色社会主义的信念、对实现中华民族伟大复兴中国梦的信心，弘扬伟大建党精神，务必不忘初心、牢记使命，务必谦虚谨慎、艰苦奋斗，务必敢于斗争、善于斗争，筑牢信仰之基、补足精神之钙、把稳思想之舵。</a:t>
            </a:r>
          </a:p>
          <a:p>
            <a:pPr marL="285750" indent="-285750" algn="just" defTabSz="1219200" eaLnBrk="1" hangingPunct="1">
              <a:lnSpc>
                <a:spcPct val="170000"/>
              </a:lnSpc>
              <a:buClrTx/>
              <a:buSzTx/>
              <a:buFont typeface="Wingdings" panose="05000000000000000000" charset="0"/>
              <a:buChar char=""/>
            </a:pPr>
            <a:r>
              <a:rPr lang="zh-CN" b="1">
                <a:solidFill>
                  <a:srgbClr val="FF0000"/>
                </a:solidFill>
                <a:latin typeface="黑体" charset="0"/>
                <a:ea typeface="黑体" charset="0"/>
                <a:cs typeface="黑体" charset="0"/>
                <a:sym typeface="+mn-ea"/>
              </a:rPr>
              <a:t>要锤炼品格强化忠诚</a:t>
            </a:r>
            <a:r>
              <a:rPr lang="zh-CN">
                <a:solidFill>
                  <a:srgbClr val="000000"/>
                </a:solidFill>
                <a:latin typeface="黑体" charset="0"/>
                <a:ea typeface="黑体" charset="0"/>
                <a:cs typeface="黑体" charset="0"/>
                <a:sym typeface="+mn-ea"/>
              </a:rPr>
              <a:t>，教育引导广大党员、干部锤炼政治品格，以党的旗帜为旗帜、以党的意志为意志、以党的使命为使命，始终忠诚于党、忠诚于人民、忠诚于马克思主义，真心爱党、时刻忧党、坚定护党、全力兴党。</a:t>
            </a:r>
          </a:p>
          <a:p>
            <a:pPr marL="285750" indent="-285750" algn="just" defTabSz="1219200" eaLnBrk="1" hangingPunct="1">
              <a:lnSpc>
                <a:spcPct val="170000"/>
              </a:lnSpc>
              <a:buClrTx/>
              <a:buSzTx/>
              <a:buFont typeface="Wingdings" panose="05000000000000000000" charset="0"/>
              <a:buChar char=""/>
            </a:pPr>
            <a:r>
              <a:rPr lang="zh-CN" b="1">
                <a:solidFill>
                  <a:srgbClr val="FF0000"/>
                </a:solidFill>
                <a:latin typeface="黑体" charset="0"/>
                <a:ea typeface="黑体" charset="0"/>
                <a:cs typeface="黑体" charset="0"/>
                <a:sym typeface="+mn-ea"/>
              </a:rPr>
              <a:t>要实干担当促进发展</a:t>
            </a:r>
            <a:r>
              <a:rPr lang="zh-CN">
                <a:solidFill>
                  <a:srgbClr val="000000"/>
                </a:solidFill>
                <a:latin typeface="黑体" charset="0"/>
                <a:ea typeface="黑体" charset="0"/>
                <a:cs typeface="黑体" charset="0"/>
                <a:sym typeface="+mn-ea"/>
              </a:rPr>
              <a:t>，教育引导广大党员、干部胸怀“国之大者”，紧紧围绕新时代新征程党的中心任务，真抓实干、务求实效，聚焦问题、知难而进，以时时放心不下的责任感、积极担当作为的精气神为党和人民履好职、尽好责，以新气象新作为推动高质量发展取得新成效，依靠顽强斗争打开事业发展新天地。</a:t>
            </a:r>
          </a:p>
        </p:txBody>
      </p:sp>
      <p:sp>
        <p:nvSpPr>
          <p:cNvPr id="8" name="矩形 7"/>
          <p:cNvSpPr/>
          <p:nvPr/>
        </p:nvSpPr>
        <p:spPr>
          <a:xfrm>
            <a:off x="288290" y="836930"/>
            <a:ext cx="1803400" cy="737235"/>
          </a:xfrm>
          <a:prstGeom prst="rect">
            <a:avLst/>
          </a:prstGeom>
          <a:ln>
            <a:noFill/>
          </a:ln>
        </p:spPr>
        <p:txBody>
          <a:bodyPr wrap="square">
            <a:spAutoFit/>
          </a:bodyPr>
          <a:lstStyle/>
          <a:p>
            <a:pPr algn="ctr">
              <a:lnSpc>
                <a:spcPct val="150000"/>
              </a:lnSpc>
              <a:spcAft>
                <a:spcPts val="300"/>
              </a:spcAft>
            </a:pPr>
            <a:r>
              <a:rPr lang="zh-CN" altLang="en-US" sz="2800" b="1" dirty="0">
                <a:solidFill>
                  <a:srgbClr val="C00000"/>
                </a:solidFill>
                <a:latin typeface="微软雅黑" panose="020B0503020204020204" pitchFamily="34" charset="-122"/>
                <a:ea typeface="微软雅黑" panose="020B0503020204020204" pitchFamily="34" charset="-122"/>
              </a:rPr>
              <a:t>具体内容</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35" presetClass="path" presetSubtype="0" accel="50000" decel="50000" fill="hold" nodeType="withEffect">
                                  <p:stCondLst>
                                    <p:cond delay="0"/>
                                  </p:stCondLst>
                                  <p:childTnLst>
                                    <p:animMotion origin="layout" path="M -6.25E-7 -3.7037E-6 L 0.18997 -3.7037E-6 " pathEditMode="relative" rAng="0" ptsTypes="AA">
                                      <p:cBhvr>
                                        <p:cTn id="11" dur="1000" spd="-100000" fill="hold"/>
                                        <p:tgtEl>
                                          <p:spTgt spid="25"/>
                                        </p:tgtEl>
                                        <p:attrNameLst>
                                          <p:attrName>ppt_x</p:attrName>
                                          <p:attrName>ppt_y</p:attrName>
                                        </p:attrNameLst>
                                      </p:cBhvr>
                                      <p:rCtr x="9492" y="0"/>
                                    </p:animMotion>
                                  </p:childTnLst>
                                </p:cTn>
                              </p:par>
                              <p:par>
                                <p:cTn id="12" presetID="53" presetClass="entr" presetSubtype="16"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nodeType="withEffect">
                                  <p:stCondLst>
                                    <p:cond delay="0"/>
                                  </p:stCondLst>
                                  <p:childTnLst>
                                    <p:animMotion origin="layout" path="M 0 -3.7037E-6 L -0.41185 -3.7037E-6 " pathEditMode="relative" rAng="0" ptsTypes="AA">
                                      <p:cBhvr>
                                        <p:cTn id="18" dur="1000" spd="-100000" fill="hold"/>
                                        <p:tgtEl>
                                          <p:spTgt spid="26"/>
                                        </p:tgtEl>
                                        <p:attrNameLst>
                                          <p:attrName>ppt_x</p:attrName>
                                          <p:attrName>ppt_y</p:attrName>
                                        </p:attrNameLst>
                                      </p:cBhvr>
                                      <p:rCtr x="-20599"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50" fill="hold"/>
                                        <p:tgtEl>
                                          <p:spTgt spid="28"/>
                                        </p:tgtEl>
                                        <p:attrNameLst>
                                          <p:attrName>ppt_w</p:attrName>
                                        </p:attrNameLst>
                                      </p:cBhvr>
                                      <p:tavLst>
                                        <p:tav tm="0">
                                          <p:val>
                                            <p:fltVal val="0"/>
                                          </p:val>
                                        </p:tav>
                                        <p:tav tm="100000">
                                          <p:val>
                                            <p:strVal val="#ppt_w"/>
                                          </p:val>
                                        </p:tav>
                                      </p:tavLst>
                                    </p:anim>
                                    <p:anim calcmode="lin" valueType="num">
                                      <p:cBhvr>
                                        <p:cTn id="23" dur="250" fill="hold"/>
                                        <p:tgtEl>
                                          <p:spTgt spid="28"/>
                                        </p:tgtEl>
                                        <p:attrNameLst>
                                          <p:attrName>ppt_h</p:attrName>
                                        </p:attrNameLst>
                                      </p:cBhvr>
                                      <p:tavLst>
                                        <p:tav tm="0">
                                          <p:val>
                                            <p:fltVal val="0"/>
                                          </p:val>
                                        </p:tav>
                                        <p:tav tm="100000">
                                          <p:val>
                                            <p:strVal val="#ppt_h"/>
                                          </p:val>
                                        </p:tav>
                                      </p:tavLst>
                                    </p:anim>
                                    <p:animEffect transition="in" filter="fade">
                                      <p:cBhvr>
                                        <p:cTn id="24" dur="250"/>
                                        <p:tgtEl>
                                          <p:spTgt spid="28"/>
                                        </p:tgtEl>
                                      </p:cBhvr>
                                    </p:animEffect>
                                  </p:childTnLst>
                                </p:cTn>
                              </p:par>
                              <p:par>
                                <p:cTn id="25" presetID="6" presetClass="emph" presetSubtype="0" decel="100000" fill="hold" grpId="1" nodeType="withEffect">
                                  <p:stCondLst>
                                    <p:cond delay="200"/>
                                  </p:stCondLst>
                                  <p:childTnLst>
                                    <p:animScale>
                                      <p:cBhvr>
                                        <p:cTn id="26" dur="250" fill="hold"/>
                                        <p:tgtEl>
                                          <p:spTgt spid="28"/>
                                        </p:tgtEl>
                                      </p:cBhvr>
                                      <p:by x="120000" y="120000"/>
                                    </p:animScale>
                                  </p:childTnLst>
                                </p:cTn>
                              </p:par>
                              <p:par>
                                <p:cTn id="27" presetID="6" presetClass="emph" presetSubtype="0" decel="100000" fill="hold" grpId="2" nodeType="withEffect">
                                  <p:stCondLst>
                                    <p:cond delay="400"/>
                                  </p:stCondLst>
                                  <p:childTnLst>
                                    <p:animScale>
                                      <p:cBhvr>
                                        <p:cTn id="28" dur="250" fill="hold"/>
                                        <p:tgtEl>
                                          <p:spTgt spid="28"/>
                                        </p:tgtEl>
                                      </p:cBhvr>
                                      <p:by x="83000" y="83000"/>
                                    </p:animScale>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35" presetClass="path" presetSubtype="0" accel="50000" decel="50000" fill="hold" grpId="1" nodeType="withEffect">
                                  <p:stCondLst>
                                    <p:cond delay="0"/>
                                  </p:stCondLst>
                                  <p:childTnLst>
                                    <p:animMotion origin="layout" path="M -4.375E-6 -3.7037E-6 L -0.30273 -3.7037E-6 " pathEditMode="relative" rAng="0" ptsTypes="AA">
                                      <p:cBhvr>
                                        <p:cTn id="36" dur="1000" spd="-100000" fill="hold"/>
                                        <p:tgtEl>
                                          <p:spTgt spid="27"/>
                                        </p:tgtEl>
                                        <p:attrNameLst>
                                          <p:attrName>ppt_x</p:attrName>
                                          <p:attrName>ppt_y</p:attrName>
                                        </p:attrNameLst>
                                      </p:cBhvr>
                                      <p:rCtr x="-15143" y="0"/>
                                    </p:animMotion>
                                  </p:childTnLst>
                                </p:cTn>
                              </p:par>
                            </p:childTnLst>
                          </p:cTn>
                        </p:par>
                        <p:par>
                          <p:cTn id="37" fill="hold">
                            <p:stCondLst>
                              <p:cond delay="1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3300"/>
                            </p:stCondLst>
                            <p:childTnLst>
                              <p:par>
                                <p:cTn id="46" presetID="21"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heel(1)">
                                      <p:cBhvr>
                                        <p:cTn id="48" dur="1000"/>
                                        <p:tgtEl>
                                          <p:spTgt spid="6"/>
                                        </p:tgtEl>
                                      </p:cBhvr>
                                    </p:animEffect>
                                  </p:childTnLst>
                                </p:cTn>
                              </p:par>
                            </p:childTnLst>
                          </p:cTn>
                        </p:par>
                        <p:par>
                          <p:cTn id="49" fill="hold">
                            <p:stCondLst>
                              <p:cond delay="4300"/>
                            </p:stCondLst>
                            <p:childTnLst>
                              <p:par>
                                <p:cTn id="50" presetID="12" presetClass="entr" presetSubtype="1"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ppt_y</p:attrName>
                                        </p:attrNameLst>
                                      </p:cBhvr>
                                      <p:tavLst>
                                        <p:tav tm="0">
                                          <p:val>
                                            <p:strVal val="#ppt_y-#ppt_h*1.125000"/>
                                          </p:val>
                                        </p:tav>
                                        <p:tav tm="100000">
                                          <p:val>
                                            <p:strVal val="#ppt_y"/>
                                          </p:val>
                                        </p:tav>
                                      </p:tavLst>
                                    </p:anim>
                                    <p:animEffect transition="in" filter="wipe(down)">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bldLvl="0" animBg="1"/>
      <p:bldP spid="28" grpId="1" bldLvl="0" animBg="1"/>
      <p:bldP spid="28" grpId="2" bldLvl="0" animBg="1"/>
      <p:bldP spid="6" grpId="0" bldLvl="0" animBg="1"/>
      <p:bldP spid="7"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450" y="353060"/>
            <a:ext cx="6309360" cy="829945"/>
          </a:xfrm>
          <a:prstGeom prst="rect">
            <a:avLst/>
          </a:prstGeom>
        </p:spPr>
        <p:txBody>
          <a:bodyPr wrap="square">
            <a:spAutoFit/>
          </a:bodyPr>
          <a:lstStyle/>
          <a:p>
            <a:r>
              <a:rPr lang="zh-CN" altLang="en-US" sz="2400" b="1" dirty="0">
                <a:solidFill>
                  <a:srgbClr val="C00000"/>
                </a:solidFill>
                <a:latin typeface="字体视界-NEW魏碑体" panose="02010601030101010101" pitchFamily="2" charset="-122"/>
                <a:ea typeface="字体视界-NEW魏碑体" panose="02010601030101010101" pitchFamily="2" charset="-122"/>
                <a:sym typeface="+mn-ea"/>
              </a:rPr>
              <a:t>习近平新时代中国特色社会主义思想主题教育</a:t>
            </a:r>
            <a:endParaRPr lang="zh-CN" altLang="en-US" sz="2400" b="1" dirty="0">
              <a:solidFill>
                <a:srgbClr val="C00000"/>
              </a:solidFill>
              <a:latin typeface="字体视界-NEW魏碑体" panose="02010601030101010101" pitchFamily="2" charset="-122"/>
              <a:ea typeface="字体视界-NEW魏碑体" panose="02010601030101010101" pitchFamily="2" charset="-122"/>
            </a:endParaRPr>
          </a:p>
          <a:p>
            <a:endParaRPr lang="zh-CN" altLang="en-US" sz="2400" b="1">
              <a:solidFill>
                <a:srgbClr val="C00000"/>
              </a:solidFill>
              <a:latin typeface="字体视界-NEW魏碑体" panose="02010601030101010101" pitchFamily="2" charset="-122"/>
              <a:ea typeface="字体视界-NEW魏碑体" panose="02010601030101010101" pitchFamily="2" charset="-122"/>
            </a:endParaRP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288290" y="1488440"/>
            <a:ext cx="11694795" cy="3592830"/>
          </a:xfrm>
          <a:prstGeom prst="rect">
            <a:avLst/>
          </a:prstGeom>
          <a:noFill/>
          <a:ln w="28575" cap="flat" cmpd="sng" algn="ctr">
            <a:solidFill>
              <a:srgbClr val="C00000"/>
            </a:solidFill>
            <a:prstDash val="sysDot"/>
          </a:ln>
          <a:effectLst/>
        </p:spPr>
        <p:txBody>
          <a:bodyPr rtlCol="0" anchor="ctr"/>
          <a:lstStyle/>
          <a:p>
            <a:pPr algn="ctr" fontAlgn="base">
              <a:spcBef>
                <a:spcPct val="0"/>
              </a:spcBef>
              <a:spcAft>
                <a:spcPct val="0"/>
              </a:spcAft>
              <a:buFont typeface="Arial" panose="020B0604020202090204" pitchFamily="34" charset="0"/>
              <a:buNone/>
              <a:defRPr/>
            </a:pPr>
            <a:endParaRPr lang="zh-CN" altLang="en-US" sz="1350" kern="0">
              <a:solidFill>
                <a:srgbClr val="535258"/>
              </a:solidFill>
              <a:latin typeface="Arial" panose="020B0604020202090204"/>
              <a:ea typeface="微软雅黑" panose="020F0502020204030204"/>
            </a:endParaRPr>
          </a:p>
        </p:txBody>
      </p:sp>
      <p:sp>
        <p:nvSpPr>
          <p:cNvPr id="7" name="矩形 24"/>
          <p:cNvSpPr>
            <a:spLocks noChangeArrowheads="1"/>
          </p:cNvSpPr>
          <p:nvPr/>
        </p:nvSpPr>
        <p:spPr bwMode="auto">
          <a:xfrm>
            <a:off x="304165" y="1596390"/>
            <a:ext cx="11584305" cy="3192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285750" indent="-285750" algn="just" defTabSz="1219200" eaLnBrk="1" hangingPunct="1">
              <a:lnSpc>
                <a:spcPct val="160000"/>
              </a:lnSpc>
              <a:buClrTx/>
              <a:buSzTx/>
              <a:buFont typeface="Wingdings" panose="05000000000000000000" charset="0"/>
              <a:buChar char=""/>
            </a:pPr>
            <a:r>
              <a:rPr lang="zh-CN" b="1">
                <a:solidFill>
                  <a:srgbClr val="FF0000"/>
                </a:solidFill>
                <a:latin typeface="黑体" charset="0"/>
                <a:ea typeface="黑体" charset="0"/>
                <a:cs typeface="黑体" charset="0"/>
                <a:sym typeface="+mn-ea"/>
              </a:rPr>
              <a:t>要践行宗旨为民造福</a:t>
            </a:r>
            <a:r>
              <a:rPr lang="zh-CN">
                <a:solidFill>
                  <a:srgbClr val="000000"/>
                </a:solidFill>
                <a:latin typeface="黑体" charset="0"/>
                <a:ea typeface="黑体" charset="0"/>
                <a:cs typeface="黑体" charset="0"/>
                <a:sym typeface="+mn-ea"/>
              </a:rPr>
              <a:t>，教育引导广大党员、干部牢固树立以人民为中心的发展思想，坚持一切为了人民、一切依靠人民，自觉问计于民、问需于民，始终同人民同呼吸、共命运、心连心，着力解决人民群众急难愁盼问题，把惠民生、暖民心、顺民意的工作做到群众心坎上，增强人民群众获得感、幸福感、安全感。</a:t>
            </a:r>
          </a:p>
          <a:p>
            <a:pPr marL="285750" indent="-285750" algn="just" defTabSz="1219200" eaLnBrk="1" hangingPunct="1">
              <a:lnSpc>
                <a:spcPct val="160000"/>
              </a:lnSpc>
              <a:buClrTx/>
              <a:buSzTx/>
              <a:buFont typeface="Wingdings" panose="05000000000000000000" charset="0"/>
              <a:buChar char=""/>
            </a:pPr>
            <a:r>
              <a:rPr lang="zh-CN" b="1">
                <a:solidFill>
                  <a:srgbClr val="FF0000"/>
                </a:solidFill>
                <a:latin typeface="黑体" charset="0"/>
                <a:ea typeface="黑体" charset="0"/>
                <a:cs typeface="黑体" charset="0"/>
                <a:sym typeface="+mn-ea"/>
              </a:rPr>
              <a:t>要廉洁奉公树立新风</a:t>
            </a:r>
            <a:r>
              <a:rPr lang="zh-CN">
                <a:solidFill>
                  <a:srgbClr val="000000"/>
                </a:solidFill>
                <a:latin typeface="黑体" charset="0"/>
                <a:ea typeface="黑体" charset="0"/>
                <a:cs typeface="黑体" charset="0"/>
                <a:sym typeface="+mn-ea"/>
              </a:rPr>
              <a:t>，教育引导广大党员、干部增强纪律意识、规矩意识，持续纠治“四风”，把纠治形式主义、官僚主义摆在更加突出的位置，做到公正用权、依法用权、为民用权、廉洁用权，推动形成清清爽爽的同志关系、规规矩矩的上下级关系、亲清统一的新型政商关系，当好良好政治生态和社会风气的引领者、营造者、维护者。</a:t>
            </a:r>
          </a:p>
        </p:txBody>
      </p:sp>
      <p:sp>
        <p:nvSpPr>
          <p:cNvPr id="8" name="矩形 7"/>
          <p:cNvSpPr/>
          <p:nvPr/>
        </p:nvSpPr>
        <p:spPr>
          <a:xfrm>
            <a:off x="288290" y="836930"/>
            <a:ext cx="1803400" cy="737235"/>
          </a:xfrm>
          <a:prstGeom prst="rect">
            <a:avLst/>
          </a:prstGeom>
          <a:ln>
            <a:noFill/>
          </a:ln>
        </p:spPr>
        <p:txBody>
          <a:bodyPr wrap="square">
            <a:spAutoFit/>
          </a:bodyPr>
          <a:lstStyle/>
          <a:p>
            <a:pPr algn="ctr">
              <a:lnSpc>
                <a:spcPct val="150000"/>
              </a:lnSpc>
              <a:spcAft>
                <a:spcPts val="300"/>
              </a:spcAft>
            </a:pPr>
            <a:r>
              <a:rPr lang="zh-CN" altLang="en-US" sz="2800" b="1" dirty="0">
                <a:solidFill>
                  <a:srgbClr val="C00000"/>
                </a:solidFill>
                <a:latin typeface="微软雅黑" panose="020B0503020204020204" pitchFamily="34" charset="-122"/>
                <a:ea typeface="微软雅黑" panose="020B0503020204020204" pitchFamily="34" charset="-122"/>
              </a:rPr>
              <a:t>具体内容</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35" presetClass="path" presetSubtype="0" accel="50000" decel="50000" fill="hold" nodeType="withEffect">
                                  <p:stCondLst>
                                    <p:cond delay="0"/>
                                  </p:stCondLst>
                                  <p:childTnLst>
                                    <p:animMotion origin="layout" path="M -6.25E-7 -3.7037E-6 L 0.18997 -3.7037E-6 " pathEditMode="relative" rAng="0" ptsTypes="AA">
                                      <p:cBhvr>
                                        <p:cTn id="11" dur="1000" spd="-100000" fill="hold"/>
                                        <p:tgtEl>
                                          <p:spTgt spid="25"/>
                                        </p:tgtEl>
                                        <p:attrNameLst>
                                          <p:attrName>ppt_x</p:attrName>
                                          <p:attrName>ppt_y</p:attrName>
                                        </p:attrNameLst>
                                      </p:cBhvr>
                                      <p:rCtr x="9492" y="0"/>
                                    </p:animMotion>
                                  </p:childTnLst>
                                </p:cTn>
                              </p:par>
                              <p:par>
                                <p:cTn id="12" presetID="53" presetClass="entr" presetSubtype="16"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nodeType="withEffect">
                                  <p:stCondLst>
                                    <p:cond delay="0"/>
                                  </p:stCondLst>
                                  <p:childTnLst>
                                    <p:animMotion origin="layout" path="M 0 -3.7037E-6 L -0.41185 -3.7037E-6 " pathEditMode="relative" rAng="0" ptsTypes="AA">
                                      <p:cBhvr>
                                        <p:cTn id="18" dur="1000" spd="-100000" fill="hold"/>
                                        <p:tgtEl>
                                          <p:spTgt spid="26"/>
                                        </p:tgtEl>
                                        <p:attrNameLst>
                                          <p:attrName>ppt_x</p:attrName>
                                          <p:attrName>ppt_y</p:attrName>
                                        </p:attrNameLst>
                                      </p:cBhvr>
                                      <p:rCtr x="-20599"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50" fill="hold"/>
                                        <p:tgtEl>
                                          <p:spTgt spid="28"/>
                                        </p:tgtEl>
                                        <p:attrNameLst>
                                          <p:attrName>ppt_w</p:attrName>
                                        </p:attrNameLst>
                                      </p:cBhvr>
                                      <p:tavLst>
                                        <p:tav tm="0">
                                          <p:val>
                                            <p:fltVal val="0"/>
                                          </p:val>
                                        </p:tav>
                                        <p:tav tm="100000">
                                          <p:val>
                                            <p:strVal val="#ppt_w"/>
                                          </p:val>
                                        </p:tav>
                                      </p:tavLst>
                                    </p:anim>
                                    <p:anim calcmode="lin" valueType="num">
                                      <p:cBhvr>
                                        <p:cTn id="23" dur="250" fill="hold"/>
                                        <p:tgtEl>
                                          <p:spTgt spid="28"/>
                                        </p:tgtEl>
                                        <p:attrNameLst>
                                          <p:attrName>ppt_h</p:attrName>
                                        </p:attrNameLst>
                                      </p:cBhvr>
                                      <p:tavLst>
                                        <p:tav tm="0">
                                          <p:val>
                                            <p:fltVal val="0"/>
                                          </p:val>
                                        </p:tav>
                                        <p:tav tm="100000">
                                          <p:val>
                                            <p:strVal val="#ppt_h"/>
                                          </p:val>
                                        </p:tav>
                                      </p:tavLst>
                                    </p:anim>
                                    <p:animEffect transition="in" filter="fade">
                                      <p:cBhvr>
                                        <p:cTn id="24" dur="250"/>
                                        <p:tgtEl>
                                          <p:spTgt spid="28"/>
                                        </p:tgtEl>
                                      </p:cBhvr>
                                    </p:animEffect>
                                  </p:childTnLst>
                                </p:cTn>
                              </p:par>
                              <p:par>
                                <p:cTn id="25" presetID="6" presetClass="emph" presetSubtype="0" decel="100000" fill="hold" grpId="1" nodeType="withEffect">
                                  <p:stCondLst>
                                    <p:cond delay="200"/>
                                  </p:stCondLst>
                                  <p:childTnLst>
                                    <p:animScale>
                                      <p:cBhvr>
                                        <p:cTn id="26" dur="250" fill="hold"/>
                                        <p:tgtEl>
                                          <p:spTgt spid="28"/>
                                        </p:tgtEl>
                                      </p:cBhvr>
                                      <p:by x="120000" y="120000"/>
                                    </p:animScale>
                                  </p:childTnLst>
                                </p:cTn>
                              </p:par>
                              <p:par>
                                <p:cTn id="27" presetID="6" presetClass="emph" presetSubtype="0" decel="100000" fill="hold" grpId="2" nodeType="withEffect">
                                  <p:stCondLst>
                                    <p:cond delay="400"/>
                                  </p:stCondLst>
                                  <p:childTnLst>
                                    <p:animScale>
                                      <p:cBhvr>
                                        <p:cTn id="28" dur="250" fill="hold"/>
                                        <p:tgtEl>
                                          <p:spTgt spid="28"/>
                                        </p:tgtEl>
                                      </p:cBhvr>
                                      <p:by x="83000" y="83000"/>
                                    </p:animScale>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35" presetClass="path" presetSubtype="0" accel="50000" decel="50000" fill="hold" grpId="1" nodeType="withEffect">
                                  <p:stCondLst>
                                    <p:cond delay="0"/>
                                  </p:stCondLst>
                                  <p:childTnLst>
                                    <p:animMotion origin="layout" path="M -4.375E-6 -3.7037E-6 L -0.30273 -3.7037E-6 " pathEditMode="relative" rAng="0" ptsTypes="AA">
                                      <p:cBhvr>
                                        <p:cTn id="36" dur="1000" spd="-100000" fill="hold"/>
                                        <p:tgtEl>
                                          <p:spTgt spid="27"/>
                                        </p:tgtEl>
                                        <p:attrNameLst>
                                          <p:attrName>ppt_x</p:attrName>
                                          <p:attrName>ppt_y</p:attrName>
                                        </p:attrNameLst>
                                      </p:cBhvr>
                                      <p:rCtr x="-15143" y="0"/>
                                    </p:animMotion>
                                  </p:childTnLst>
                                </p:cTn>
                              </p:par>
                            </p:childTnLst>
                          </p:cTn>
                        </p:par>
                        <p:par>
                          <p:cTn id="37" fill="hold">
                            <p:stCondLst>
                              <p:cond delay="1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3300"/>
                            </p:stCondLst>
                            <p:childTnLst>
                              <p:par>
                                <p:cTn id="46" presetID="21"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heel(1)">
                                      <p:cBhvr>
                                        <p:cTn id="48" dur="1000"/>
                                        <p:tgtEl>
                                          <p:spTgt spid="6"/>
                                        </p:tgtEl>
                                      </p:cBhvr>
                                    </p:animEffect>
                                  </p:childTnLst>
                                </p:cTn>
                              </p:par>
                            </p:childTnLst>
                          </p:cTn>
                        </p:par>
                        <p:par>
                          <p:cTn id="49" fill="hold">
                            <p:stCondLst>
                              <p:cond delay="4300"/>
                            </p:stCondLst>
                            <p:childTnLst>
                              <p:par>
                                <p:cTn id="50" presetID="12" presetClass="entr" presetSubtype="1"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ppt_y</p:attrName>
                                        </p:attrNameLst>
                                      </p:cBhvr>
                                      <p:tavLst>
                                        <p:tav tm="0">
                                          <p:val>
                                            <p:strVal val="#ppt_y-#ppt_h*1.125000"/>
                                          </p:val>
                                        </p:tav>
                                        <p:tav tm="100000">
                                          <p:val>
                                            <p:strVal val="#ppt_y"/>
                                          </p:val>
                                        </p:tav>
                                      </p:tavLst>
                                    </p:anim>
                                    <p:animEffect transition="in" filter="wipe(down)">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bldLvl="0" animBg="1"/>
      <p:bldP spid="28" grpId="1" bldLvl="0" animBg="1"/>
      <p:bldP spid="28" grpId="2" bldLvl="0" animBg="1"/>
      <p:bldP spid="6" grpId="0" bldLvl="0" animBg="1"/>
      <p:bldP spid="7"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450" y="353060"/>
            <a:ext cx="6309360" cy="829945"/>
          </a:xfrm>
          <a:prstGeom prst="rect">
            <a:avLst/>
          </a:prstGeom>
        </p:spPr>
        <p:txBody>
          <a:bodyPr wrap="square">
            <a:spAutoFit/>
          </a:bodyPr>
          <a:lstStyle/>
          <a:p>
            <a:r>
              <a:rPr lang="zh-CN" altLang="en-US" sz="2400" b="1" dirty="0">
                <a:solidFill>
                  <a:srgbClr val="C00000"/>
                </a:solidFill>
                <a:latin typeface="字体视界-NEW魏碑体" panose="02010601030101010101" pitchFamily="2" charset="-122"/>
                <a:ea typeface="字体视界-NEW魏碑体" panose="02010601030101010101" pitchFamily="2" charset="-122"/>
                <a:sym typeface="+mn-ea"/>
              </a:rPr>
              <a:t>习近平新时代中国特色社会主义思想主题教育</a:t>
            </a:r>
            <a:endParaRPr lang="zh-CN" altLang="en-US" sz="2400" b="1" dirty="0">
              <a:solidFill>
                <a:srgbClr val="C00000"/>
              </a:solidFill>
              <a:latin typeface="字体视界-NEW魏碑体" panose="02010601030101010101" pitchFamily="2" charset="-122"/>
              <a:ea typeface="字体视界-NEW魏碑体" panose="02010601030101010101" pitchFamily="2" charset="-122"/>
            </a:endParaRPr>
          </a:p>
          <a:p>
            <a:endParaRPr lang="zh-CN" altLang="en-US" sz="2400" b="1">
              <a:solidFill>
                <a:srgbClr val="C00000"/>
              </a:solidFill>
              <a:latin typeface="字体视界-NEW魏碑体" panose="02010601030101010101" pitchFamily="2" charset="-122"/>
              <a:ea typeface="字体视界-NEW魏碑体" panose="02010601030101010101" pitchFamily="2" charset="-122"/>
            </a:endParaRP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499745" y="1707515"/>
            <a:ext cx="11172190" cy="3053715"/>
          </a:xfrm>
          <a:prstGeom prst="rect">
            <a:avLst/>
          </a:prstGeom>
          <a:noFill/>
          <a:ln w="28575" cap="flat" cmpd="sng" algn="ctr">
            <a:solidFill>
              <a:srgbClr val="C00000"/>
            </a:solidFill>
            <a:prstDash val="sysDot"/>
          </a:ln>
          <a:effectLst/>
        </p:spPr>
        <p:txBody>
          <a:bodyPr rtlCol="0" anchor="ctr"/>
          <a:lstStyle/>
          <a:p>
            <a:pPr algn="ctr" fontAlgn="base">
              <a:spcBef>
                <a:spcPct val="0"/>
              </a:spcBef>
              <a:spcAft>
                <a:spcPct val="0"/>
              </a:spcAft>
              <a:buFont typeface="Arial" panose="020B0604020202090204" pitchFamily="34" charset="0"/>
              <a:buNone/>
              <a:defRPr/>
            </a:pPr>
            <a:endParaRPr lang="zh-CN" altLang="en-US" sz="1350" kern="0">
              <a:solidFill>
                <a:srgbClr val="535258"/>
              </a:solidFill>
              <a:latin typeface="Arial" panose="020B0604020202090204"/>
              <a:ea typeface="微软雅黑" panose="020F0502020204030204"/>
            </a:endParaRPr>
          </a:p>
        </p:txBody>
      </p:sp>
      <p:sp>
        <p:nvSpPr>
          <p:cNvPr id="7" name="矩形 24"/>
          <p:cNvSpPr>
            <a:spLocks noChangeArrowheads="1"/>
          </p:cNvSpPr>
          <p:nvPr/>
        </p:nvSpPr>
        <p:spPr bwMode="auto">
          <a:xfrm>
            <a:off x="499745" y="1658620"/>
            <a:ext cx="10857865" cy="341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342900" indent="-342900" algn="just" defTabSz="1219200" eaLnBrk="1" fontAlgn="auto" hangingPunct="1">
              <a:lnSpc>
                <a:spcPct val="150000"/>
              </a:lnSpc>
              <a:buClrTx/>
              <a:buSzTx/>
              <a:buFont typeface="Arial" panose="020B0604020202090204" pitchFamily="34" charset="0"/>
              <a:buAutoNum type="arabicPeriod"/>
            </a:pPr>
            <a:r>
              <a:rPr lang="zh-CN">
                <a:solidFill>
                  <a:srgbClr val="000000"/>
                </a:solidFill>
                <a:latin typeface="黑体" charset="0"/>
                <a:ea typeface="黑体" charset="0"/>
                <a:cs typeface="黑体" charset="0"/>
                <a:sym typeface="+mn-ea"/>
              </a:rPr>
              <a:t>这次主题教育不划阶段、不分环节，要</a:t>
            </a:r>
            <a:r>
              <a:rPr lang="zh-CN" b="1">
                <a:solidFill>
                  <a:srgbClr val="000000"/>
                </a:solidFill>
                <a:latin typeface="黑体" charset="0"/>
                <a:ea typeface="黑体" charset="0"/>
                <a:cs typeface="黑体" charset="0"/>
                <a:sym typeface="+mn-ea"/>
              </a:rPr>
              <a:t>把理论学习、调查研究、推动发展、检视整改贯通起来</a:t>
            </a:r>
            <a:r>
              <a:rPr lang="zh-CN">
                <a:solidFill>
                  <a:srgbClr val="000000"/>
                </a:solidFill>
                <a:latin typeface="黑体" charset="0"/>
                <a:ea typeface="黑体" charset="0"/>
                <a:cs typeface="黑体" charset="0"/>
                <a:sym typeface="+mn-ea"/>
              </a:rPr>
              <a:t>，有机融合、一体推进。</a:t>
            </a:r>
          </a:p>
          <a:p>
            <a:pPr marL="342900" indent="-342900" algn="just" defTabSz="1219200" eaLnBrk="1" fontAlgn="auto" hangingPunct="1">
              <a:lnSpc>
                <a:spcPct val="150000"/>
              </a:lnSpc>
              <a:buClrTx/>
              <a:buSzTx/>
              <a:buFont typeface="Arial" panose="020B0604020202090204" pitchFamily="34" charset="0"/>
              <a:buAutoNum type="arabicPeriod"/>
            </a:pPr>
            <a:r>
              <a:rPr lang="zh-CN">
                <a:solidFill>
                  <a:srgbClr val="000000"/>
                </a:solidFill>
                <a:latin typeface="黑体" charset="0"/>
                <a:ea typeface="黑体" charset="0"/>
                <a:cs typeface="黑体" charset="0"/>
                <a:sym typeface="+mn-ea"/>
              </a:rPr>
              <a:t>坚持</a:t>
            </a:r>
            <a:r>
              <a:rPr lang="zh-CN" b="1">
                <a:solidFill>
                  <a:srgbClr val="000000"/>
                </a:solidFill>
                <a:latin typeface="黑体" charset="0"/>
                <a:ea typeface="黑体" charset="0"/>
                <a:cs typeface="黑体" charset="0"/>
                <a:sym typeface="+mn-ea"/>
              </a:rPr>
              <a:t>读原著学原文悟原理</a:t>
            </a:r>
            <a:r>
              <a:rPr lang="zh-CN">
                <a:solidFill>
                  <a:srgbClr val="000000"/>
                </a:solidFill>
                <a:latin typeface="黑体" charset="0"/>
                <a:ea typeface="黑体" charset="0"/>
                <a:cs typeface="黑体" charset="0"/>
                <a:sym typeface="+mn-ea"/>
              </a:rPr>
              <a:t>，坚持多思多想、学深悟透，全面学习领会新时代中国特色社会主义思想的科学体系、精髓要义、实践要求，做到整体把握、融会贯通。</a:t>
            </a:r>
          </a:p>
          <a:p>
            <a:pPr marL="342900" indent="-342900" algn="just" defTabSz="1219200" eaLnBrk="1" fontAlgn="auto" hangingPunct="1">
              <a:lnSpc>
                <a:spcPct val="150000"/>
              </a:lnSpc>
              <a:buClrTx/>
              <a:buSzTx/>
              <a:buFont typeface="Arial" panose="020B0604020202090204" pitchFamily="34" charset="0"/>
              <a:buAutoNum type="arabicPeriod"/>
            </a:pPr>
            <a:r>
              <a:rPr lang="zh-CN">
                <a:solidFill>
                  <a:srgbClr val="000000"/>
                </a:solidFill>
                <a:latin typeface="黑体" charset="0"/>
                <a:ea typeface="黑体" charset="0"/>
                <a:cs typeface="黑体" charset="0"/>
                <a:sym typeface="+mn-ea"/>
              </a:rPr>
              <a:t>按照</a:t>
            </a:r>
            <a:r>
              <a:rPr lang="zh-CN" b="1">
                <a:solidFill>
                  <a:srgbClr val="000000"/>
                </a:solidFill>
                <a:latin typeface="黑体" charset="0"/>
                <a:ea typeface="黑体" charset="0"/>
                <a:cs typeface="黑体" charset="0"/>
                <a:sym typeface="+mn-ea"/>
              </a:rPr>
              <a:t>党中央关于在全党大兴调查研究</a:t>
            </a:r>
            <a:r>
              <a:rPr lang="zh-CN">
                <a:solidFill>
                  <a:srgbClr val="000000"/>
                </a:solidFill>
                <a:latin typeface="黑体" charset="0"/>
                <a:ea typeface="黑体" charset="0"/>
                <a:cs typeface="黑体" charset="0"/>
                <a:sym typeface="+mn-ea"/>
              </a:rPr>
              <a:t>的工作方案，组织广大党员、干部特别是各级领导干部扑下身子、沉到一线，深入农村、社区、企业、医院、学校、“两新”组织等基层单位，把脉问诊、解剖麻雀，进行问题梳理、难题排查，运用党的创新理论研究新情况、解决新问题。</a:t>
            </a:r>
          </a:p>
          <a:p>
            <a:pPr marL="342900" indent="-342900" algn="just" defTabSz="1219200" eaLnBrk="1" fontAlgn="auto" hangingPunct="1">
              <a:lnSpc>
                <a:spcPct val="150000"/>
              </a:lnSpc>
              <a:buClrTx/>
              <a:buSzTx/>
              <a:buFont typeface="Arial" panose="020B0604020202090204" pitchFamily="34" charset="0"/>
              <a:buAutoNum type="arabicPeriod"/>
            </a:pPr>
            <a:endParaRPr lang="zh-CN">
              <a:solidFill>
                <a:srgbClr val="000000"/>
              </a:solidFill>
              <a:latin typeface="黑体" charset="0"/>
              <a:ea typeface="黑体" charset="0"/>
              <a:cs typeface="黑体" charset="0"/>
              <a:sym typeface="+mn-ea"/>
            </a:endParaRPr>
          </a:p>
        </p:txBody>
      </p:sp>
      <p:sp>
        <p:nvSpPr>
          <p:cNvPr id="8" name="矩形 7"/>
          <p:cNvSpPr/>
          <p:nvPr/>
        </p:nvSpPr>
        <p:spPr>
          <a:xfrm>
            <a:off x="288290" y="836930"/>
            <a:ext cx="1803400" cy="737235"/>
          </a:xfrm>
          <a:prstGeom prst="rect">
            <a:avLst/>
          </a:prstGeom>
          <a:ln>
            <a:noFill/>
          </a:ln>
        </p:spPr>
        <p:txBody>
          <a:bodyPr wrap="square">
            <a:spAutoFit/>
          </a:bodyPr>
          <a:lstStyle/>
          <a:p>
            <a:pPr algn="ctr">
              <a:lnSpc>
                <a:spcPct val="150000"/>
              </a:lnSpc>
              <a:spcAft>
                <a:spcPts val="300"/>
              </a:spcAft>
            </a:pPr>
            <a:r>
              <a:rPr lang="zh-CN" altLang="en-US" sz="2800" b="1" dirty="0">
                <a:solidFill>
                  <a:srgbClr val="C00000"/>
                </a:solidFill>
                <a:latin typeface="微软雅黑" panose="020B0503020204020204" pitchFamily="34" charset="-122"/>
                <a:ea typeface="微软雅黑" panose="020B0503020204020204" pitchFamily="34" charset="-122"/>
              </a:rPr>
              <a:t>主要措施</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35" presetClass="path" presetSubtype="0" accel="50000" decel="50000" fill="hold" nodeType="withEffect">
                                  <p:stCondLst>
                                    <p:cond delay="0"/>
                                  </p:stCondLst>
                                  <p:childTnLst>
                                    <p:animMotion origin="layout" path="M -6.25E-7 -3.7037E-6 L 0.18997 -3.7037E-6 " pathEditMode="relative" rAng="0" ptsTypes="AA">
                                      <p:cBhvr>
                                        <p:cTn id="11" dur="1000" spd="-100000" fill="hold"/>
                                        <p:tgtEl>
                                          <p:spTgt spid="25"/>
                                        </p:tgtEl>
                                        <p:attrNameLst>
                                          <p:attrName>ppt_x</p:attrName>
                                          <p:attrName>ppt_y</p:attrName>
                                        </p:attrNameLst>
                                      </p:cBhvr>
                                      <p:rCtr x="9492" y="0"/>
                                    </p:animMotion>
                                  </p:childTnLst>
                                </p:cTn>
                              </p:par>
                              <p:par>
                                <p:cTn id="12" presetID="53" presetClass="entr" presetSubtype="16"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nodeType="withEffect">
                                  <p:stCondLst>
                                    <p:cond delay="0"/>
                                  </p:stCondLst>
                                  <p:childTnLst>
                                    <p:animMotion origin="layout" path="M 0 -3.7037E-6 L -0.41185 -3.7037E-6 " pathEditMode="relative" rAng="0" ptsTypes="AA">
                                      <p:cBhvr>
                                        <p:cTn id="18" dur="1000" spd="-100000" fill="hold"/>
                                        <p:tgtEl>
                                          <p:spTgt spid="26"/>
                                        </p:tgtEl>
                                        <p:attrNameLst>
                                          <p:attrName>ppt_x</p:attrName>
                                          <p:attrName>ppt_y</p:attrName>
                                        </p:attrNameLst>
                                      </p:cBhvr>
                                      <p:rCtr x="-20599"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50" fill="hold"/>
                                        <p:tgtEl>
                                          <p:spTgt spid="28"/>
                                        </p:tgtEl>
                                        <p:attrNameLst>
                                          <p:attrName>ppt_w</p:attrName>
                                        </p:attrNameLst>
                                      </p:cBhvr>
                                      <p:tavLst>
                                        <p:tav tm="0">
                                          <p:val>
                                            <p:fltVal val="0"/>
                                          </p:val>
                                        </p:tav>
                                        <p:tav tm="100000">
                                          <p:val>
                                            <p:strVal val="#ppt_w"/>
                                          </p:val>
                                        </p:tav>
                                      </p:tavLst>
                                    </p:anim>
                                    <p:anim calcmode="lin" valueType="num">
                                      <p:cBhvr>
                                        <p:cTn id="23" dur="250" fill="hold"/>
                                        <p:tgtEl>
                                          <p:spTgt spid="28"/>
                                        </p:tgtEl>
                                        <p:attrNameLst>
                                          <p:attrName>ppt_h</p:attrName>
                                        </p:attrNameLst>
                                      </p:cBhvr>
                                      <p:tavLst>
                                        <p:tav tm="0">
                                          <p:val>
                                            <p:fltVal val="0"/>
                                          </p:val>
                                        </p:tav>
                                        <p:tav tm="100000">
                                          <p:val>
                                            <p:strVal val="#ppt_h"/>
                                          </p:val>
                                        </p:tav>
                                      </p:tavLst>
                                    </p:anim>
                                    <p:animEffect transition="in" filter="fade">
                                      <p:cBhvr>
                                        <p:cTn id="24" dur="250"/>
                                        <p:tgtEl>
                                          <p:spTgt spid="28"/>
                                        </p:tgtEl>
                                      </p:cBhvr>
                                    </p:animEffect>
                                  </p:childTnLst>
                                </p:cTn>
                              </p:par>
                              <p:par>
                                <p:cTn id="25" presetID="6" presetClass="emph" presetSubtype="0" decel="100000" fill="hold" grpId="1" nodeType="withEffect">
                                  <p:stCondLst>
                                    <p:cond delay="200"/>
                                  </p:stCondLst>
                                  <p:childTnLst>
                                    <p:animScale>
                                      <p:cBhvr>
                                        <p:cTn id="26" dur="250" fill="hold"/>
                                        <p:tgtEl>
                                          <p:spTgt spid="28"/>
                                        </p:tgtEl>
                                      </p:cBhvr>
                                      <p:by x="120000" y="120000"/>
                                    </p:animScale>
                                  </p:childTnLst>
                                </p:cTn>
                              </p:par>
                              <p:par>
                                <p:cTn id="27" presetID="6" presetClass="emph" presetSubtype="0" decel="100000" fill="hold" grpId="2" nodeType="withEffect">
                                  <p:stCondLst>
                                    <p:cond delay="400"/>
                                  </p:stCondLst>
                                  <p:childTnLst>
                                    <p:animScale>
                                      <p:cBhvr>
                                        <p:cTn id="28" dur="250" fill="hold"/>
                                        <p:tgtEl>
                                          <p:spTgt spid="28"/>
                                        </p:tgtEl>
                                      </p:cBhvr>
                                      <p:by x="83000" y="83000"/>
                                    </p:animScale>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35" presetClass="path" presetSubtype="0" accel="50000" decel="50000" fill="hold" grpId="1" nodeType="withEffect">
                                  <p:stCondLst>
                                    <p:cond delay="0"/>
                                  </p:stCondLst>
                                  <p:childTnLst>
                                    <p:animMotion origin="layout" path="M -4.375E-6 -3.7037E-6 L -0.30273 -3.7037E-6 " pathEditMode="relative" rAng="0" ptsTypes="AA">
                                      <p:cBhvr>
                                        <p:cTn id="36" dur="1000" spd="-100000" fill="hold"/>
                                        <p:tgtEl>
                                          <p:spTgt spid="27"/>
                                        </p:tgtEl>
                                        <p:attrNameLst>
                                          <p:attrName>ppt_x</p:attrName>
                                          <p:attrName>ppt_y</p:attrName>
                                        </p:attrNameLst>
                                      </p:cBhvr>
                                      <p:rCtr x="-15143" y="0"/>
                                    </p:animMotion>
                                  </p:childTnLst>
                                </p:cTn>
                              </p:par>
                            </p:childTnLst>
                          </p:cTn>
                        </p:par>
                        <p:par>
                          <p:cTn id="37" fill="hold">
                            <p:stCondLst>
                              <p:cond delay="1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3300"/>
                            </p:stCondLst>
                            <p:childTnLst>
                              <p:par>
                                <p:cTn id="46" presetID="21"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heel(1)">
                                      <p:cBhvr>
                                        <p:cTn id="48" dur="1000"/>
                                        <p:tgtEl>
                                          <p:spTgt spid="6"/>
                                        </p:tgtEl>
                                      </p:cBhvr>
                                    </p:animEffect>
                                  </p:childTnLst>
                                </p:cTn>
                              </p:par>
                            </p:childTnLst>
                          </p:cTn>
                        </p:par>
                        <p:par>
                          <p:cTn id="49" fill="hold">
                            <p:stCondLst>
                              <p:cond delay="4300"/>
                            </p:stCondLst>
                            <p:childTnLst>
                              <p:par>
                                <p:cTn id="50" presetID="12" presetClass="entr" presetSubtype="1"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ppt_y</p:attrName>
                                        </p:attrNameLst>
                                      </p:cBhvr>
                                      <p:tavLst>
                                        <p:tav tm="0">
                                          <p:val>
                                            <p:strVal val="#ppt_y-#ppt_h*1.125000"/>
                                          </p:val>
                                        </p:tav>
                                        <p:tav tm="100000">
                                          <p:val>
                                            <p:strVal val="#ppt_y"/>
                                          </p:val>
                                        </p:tav>
                                      </p:tavLst>
                                    </p:anim>
                                    <p:animEffect transition="in" filter="wipe(down)">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bldLvl="0" animBg="1"/>
      <p:bldP spid="28" grpId="1" bldLvl="0" animBg="1"/>
      <p:bldP spid="28" grpId="2" bldLvl="0" animBg="1"/>
      <p:bldP spid="6" grpId="0" bldLvl="0" animBg="1"/>
      <p:bldP spid="7"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450" y="353060"/>
            <a:ext cx="6309360" cy="829945"/>
          </a:xfrm>
          <a:prstGeom prst="rect">
            <a:avLst/>
          </a:prstGeom>
        </p:spPr>
        <p:txBody>
          <a:bodyPr wrap="square">
            <a:spAutoFit/>
          </a:bodyPr>
          <a:lstStyle/>
          <a:p>
            <a:r>
              <a:rPr lang="zh-CN" altLang="en-US" sz="2400" b="1" dirty="0">
                <a:solidFill>
                  <a:srgbClr val="C00000"/>
                </a:solidFill>
                <a:latin typeface="字体视界-NEW魏碑体" panose="02010601030101010101" pitchFamily="2" charset="-122"/>
                <a:ea typeface="字体视界-NEW魏碑体" panose="02010601030101010101" pitchFamily="2" charset="-122"/>
                <a:sym typeface="+mn-ea"/>
              </a:rPr>
              <a:t>习近平新时代中国特色社会主义思想主题教育</a:t>
            </a:r>
            <a:endParaRPr lang="zh-CN" altLang="en-US" sz="2400" b="1" dirty="0">
              <a:solidFill>
                <a:srgbClr val="C00000"/>
              </a:solidFill>
              <a:latin typeface="字体视界-NEW魏碑体" panose="02010601030101010101" pitchFamily="2" charset="-122"/>
              <a:ea typeface="字体视界-NEW魏碑体" panose="02010601030101010101" pitchFamily="2" charset="-122"/>
            </a:endParaRPr>
          </a:p>
          <a:p>
            <a:endParaRPr lang="zh-CN" altLang="en-US" sz="2400" b="1">
              <a:solidFill>
                <a:srgbClr val="C00000"/>
              </a:solidFill>
              <a:latin typeface="字体视界-NEW魏碑体" panose="02010601030101010101" pitchFamily="2" charset="-122"/>
              <a:ea typeface="字体视界-NEW魏碑体" panose="02010601030101010101" pitchFamily="2" charset="-122"/>
            </a:endParaRP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499745" y="1722120"/>
            <a:ext cx="11172190" cy="2750185"/>
          </a:xfrm>
          <a:prstGeom prst="rect">
            <a:avLst/>
          </a:prstGeom>
          <a:noFill/>
          <a:ln w="28575" cap="flat" cmpd="sng" algn="ctr">
            <a:solidFill>
              <a:srgbClr val="C00000"/>
            </a:solidFill>
            <a:prstDash val="sysDot"/>
          </a:ln>
          <a:effectLst/>
        </p:spPr>
        <p:txBody>
          <a:bodyPr rtlCol="0" anchor="ctr"/>
          <a:lstStyle/>
          <a:p>
            <a:pPr algn="ctr" fontAlgn="base">
              <a:spcBef>
                <a:spcPct val="0"/>
              </a:spcBef>
              <a:spcAft>
                <a:spcPct val="0"/>
              </a:spcAft>
              <a:buFont typeface="Arial" panose="020B0604020202090204" pitchFamily="34" charset="0"/>
              <a:buNone/>
              <a:defRPr/>
            </a:pPr>
            <a:endParaRPr lang="zh-CN" altLang="en-US" sz="1350" kern="0">
              <a:solidFill>
                <a:srgbClr val="535258"/>
              </a:solidFill>
              <a:latin typeface="Arial" panose="020B0604020202090204"/>
              <a:ea typeface="微软雅黑" panose="020F0502020204030204"/>
            </a:endParaRPr>
          </a:p>
        </p:txBody>
      </p:sp>
      <p:sp>
        <p:nvSpPr>
          <p:cNvPr id="7" name="矩形 24"/>
          <p:cNvSpPr>
            <a:spLocks noChangeArrowheads="1"/>
          </p:cNvSpPr>
          <p:nvPr/>
        </p:nvSpPr>
        <p:spPr bwMode="auto">
          <a:xfrm>
            <a:off x="626110" y="1722120"/>
            <a:ext cx="10749280"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342900" indent="-342900" algn="just" defTabSz="1219200" eaLnBrk="1" fontAlgn="auto" hangingPunct="1">
              <a:lnSpc>
                <a:spcPct val="160000"/>
              </a:lnSpc>
              <a:buClrTx/>
              <a:buSzTx/>
              <a:buFont typeface="+mj-lt"/>
              <a:buAutoNum type="arabicPeriod" startAt="4"/>
            </a:pPr>
            <a:r>
              <a:rPr lang="zh-CN">
                <a:solidFill>
                  <a:srgbClr val="000000"/>
                </a:solidFill>
                <a:latin typeface="黑体" charset="0"/>
                <a:ea typeface="黑体" charset="0"/>
                <a:cs typeface="黑体" charset="0"/>
                <a:sym typeface="+mn-ea"/>
              </a:rPr>
              <a:t>紧紧围绕</a:t>
            </a:r>
            <a:r>
              <a:rPr lang="zh-CN" b="1">
                <a:solidFill>
                  <a:srgbClr val="000000"/>
                </a:solidFill>
                <a:latin typeface="黑体" charset="0"/>
                <a:ea typeface="黑体" charset="0"/>
                <a:cs typeface="黑体" charset="0"/>
                <a:sym typeface="+mn-ea"/>
              </a:rPr>
              <a:t>高质量发展</a:t>
            </a:r>
            <a:r>
              <a:rPr lang="zh-CN">
                <a:solidFill>
                  <a:srgbClr val="000000"/>
                </a:solidFill>
                <a:latin typeface="黑体" charset="0"/>
                <a:ea typeface="黑体" charset="0"/>
                <a:cs typeface="黑体" charset="0"/>
                <a:sym typeface="+mn-ea"/>
              </a:rPr>
              <a:t>这个全面建设社会主义现代化国家的首要任务，以强化理论学习指导发展实践，以深化调查研究推动解决发展难题，把学习和调研落实到完成党的二十大部署的各项任务中去，以推动高质量发展的新成效检验主题教育成果。</a:t>
            </a:r>
          </a:p>
          <a:p>
            <a:pPr marL="342900" indent="-342900" algn="just" defTabSz="1219200" eaLnBrk="1" fontAlgn="auto" hangingPunct="1">
              <a:lnSpc>
                <a:spcPct val="160000"/>
              </a:lnSpc>
              <a:buClrTx/>
              <a:buSzTx/>
              <a:buFont typeface="+mj-lt"/>
              <a:buAutoNum type="arabicPeriod" startAt="4"/>
            </a:pPr>
            <a:r>
              <a:rPr lang="zh-CN" b="1">
                <a:solidFill>
                  <a:srgbClr val="000000"/>
                </a:solidFill>
                <a:latin typeface="黑体" charset="0"/>
                <a:ea typeface="黑体" charset="0"/>
                <a:cs typeface="黑体" charset="0"/>
                <a:sym typeface="+mn-ea"/>
              </a:rPr>
              <a:t>坚持边学习、边对照、边检视、边整改</a:t>
            </a:r>
            <a:r>
              <a:rPr lang="zh-CN">
                <a:solidFill>
                  <a:srgbClr val="000000"/>
                </a:solidFill>
                <a:latin typeface="黑体" charset="0"/>
                <a:ea typeface="黑体" charset="0"/>
                <a:cs typeface="黑体" charset="0"/>
                <a:sym typeface="+mn-ea"/>
              </a:rPr>
              <a:t>，把问题整改贯穿主题教育始终，让人民群众切实感受到解决问题的实际成效。</a:t>
            </a:r>
          </a:p>
          <a:p>
            <a:pPr marL="342900" indent="-342900" algn="just" defTabSz="1219200" eaLnBrk="1" fontAlgn="auto" hangingPunct="1">
              <a:lnSpc>
                <a:spcPct val="160000"/>
              </a:lnSpc>
              <a:buClrTx/>
              <a:buSzTx/>
              <a:buFont typeface="+mj-lt"/>
              <a:buAutoNum type="arabicPeriod" startAt="4"/>
            </a:pPr>
            <a:r>
              <a:rPr lang="zh-CN" b="1">
                <a:solidFill>
                  <a:srgbClr val="000000"/>
                </a:solidFill>
                <a:latin typeface="黑体" charset="0"/>
                <a:ea typeface="黑体" charset="0"/>
                <a:cs typeface="黑体" charset="0"/>
                <a:sym typeface="+mn-ea"/>
              </a:rPr>
              <a:t>中央和国家机关要在主题教育中抓好机关和系统内干部队伍教育整顿</a:t>
            </a:r>
            <a:r>
              <a:rPr lang="zh-CN">
                <a:solidFill>
                  <a:srgbClr val="000000"/>
                </a:solidFill>
                <a:latin typeface="黑体" charset="0"/>
                <a:ea typeface="黑体" charset="0"/>
                <a:cs typeface="黑体" charset="0"/>
                <a:sym typeface="+mn-ea"/>
              </a:rPr>
              <a:t>。</a:t>
            </a:r>
          </a:p>
        </p:txBody>
      </p:sp>
      <p:sp>
        <p:nvSpPr>
          <p:cNvPr id="8" name="矩形 7"/>
          <p:cNvSpPr/>
          <p:nvPr/>
        </p:nvSpPr>
        <p:spPr>
          <a:xfrm>
            <a:off x="288290" y="836930"/>
            <a:ext cx="1803400" cy="737235"/>
          </a:xfrm>
          <a:prstGeom prst="rect">
            <a:avLst/>
          </a:prstGeom>
          <a:ln>
            <a:noFill/>
          </a:ln>
        </p:spPr>
        <p:txBody>
          <a:bodyPr wrap="square">
            <a:spAutoFit/>
          </a:bodyPr>
          <a:lstStyle/>
          <a:p>
            <a:pPr algn="ctr">
              <a:lnSpc>
                <a:spcPct val="150000"/>
              </a:lnSpc>
              <a:spcAft>
                <a:spcPts val="300"/>
              </a:spcAft>
            </a:pPr>
            <a:r>
              <a:rPr lang="zh-CN" altLang="en-US" sz="2800" b="1" dirty="0">
                <a:solidFill>
                  <a:srgbClr val="C00000"/>
                </a:solidFill>
                <a:latin typeface="微软雅黑" panose="020B0503020204020204" pitchFamily="34" charset="-122"/>
                <a:ea typeface="微软雅黑" panose="020B0503020204020204" pitchFamily="34" charset="-122"/>
              </a:rPr>
              <a:t>主要措施</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35" presetClass="path" presetSubtype="0" accel="50000" decel="50000" fill="hold" nodeType="withEffect">
                                  <p:stCondLst>
                                    <p:cond delay="0"/>
                                  </p:stCondLst>
                                  <p:childTnLst>
                                    <p:animMotion origin="layout" path="M -6.25E-7 -3.7037E-6 L 0.18997 -3.7037E-6 " pathEditMode="relative" rAng="0" ptsTypes="AA">
                                      <p:cBhvr>
                                        <p:cTn id="11" dur="1000" spd="-100000" fill="hold"/>
                                        <p:tgtEl>
                                          <p:spTgt spid="25"/>
                                        </p:tgtEl>
                                        <p:attrNameLst>
                                          <p:attrName>ppt_x</p:attrName>
                                          <p:attrName>ppt_y</p:attrName>
                                        </p:attrNameLst>
                                      </p:cBhvr>
                                      <p:rCtr x="9492" y="0"/>
                                    </p:animMotion>
                                  </p:childTnLst>
                                </p:cTn>
                              </p:par>
                              <p:par>
                                <p:cTn id="12" presetID="53" presetClass="entr" presetSubtype="16"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nodeType="withEffect">
                                  <p:stCondLst>
                                    <p:cond delay="0"/>
                                  </p:stCondLst>
                                  <p:childTnLst>
                                    <p:animMotion origin="layout" path="M 0 -3.7037E-6 L -0.41185 -3.7037E-6 " pathEditMode="relative" rAng="0" ptsTypes="AA">
                                      <p:cBhvr>
                                        <p:cTn id="18" dur="1000" spd="-100000" fill="hold"/>
                                        <p:tgtEl>
                                          <p:spTgt spid="26"/>
                                        </p:tgtEl>
                                        <p:attrNameLst>
                                          <p:attrName>ppt_x</p:attrName>
                                          <p:attrName>ppt_y</p:attrName>
                                        </p:attrNameLst>
                                      </p:cBhvr>
                                      <p:rCtr x="-20599"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50" fill="hold"/>
                                        <p:tgtEl>
                                          <p:spTgt spid="28"/>
                                        </p:tgtEl>
                                        <p:attrNameLst>
                                          <p:attrName>ppt_w</p:attrName>
                                        </p:attrNameLst>
                                      </p:cBhvr>
                                      <p:tavLst>
                                        <p:tav tm="0">
                                          <p:val>
                                            <p:fltVal val="0"/>
                                          </p:val>
                                        </p:tav>
                                        <p:tav tm="100000">
                                          <p:val>
                                            <p:strVal val="#ppt_w"/>
                                          </p:val>
                                        </p:tav>
                                      </p:tavLst>
                                    </p:anim>
                                    <p:anim calcmode="lin" valueType="num">
                                      <p:cBhvr>
                                        <p:cTn id="23" dur="250" fill="hold"/>
                                        <p:tgtEl>
                                          <p:spTgt spid="28"/>
                                        </p:tgtEl>
                                        <p:attrNameLst>
                                          <p:attrName>ppt_h</p:attrName>
                                        </p:attrNameLst>
                                      </p:cBhvr>
                                      <p:tavLst>
                                        <p:tav tm="0">
                                          <p:val>
                                            <p:fltVal val="0"/>
                                          </p:val>
                                        </p:tav>
                                        <p:tav tm="100000">
                                          <p:val>
                                            <p:strVal val="#ppt_h"/>
                                          </p:val>
                                        </p:tav>
                                      </p:tavLst>
                                    </p:anim>
                                    <p:animEffect transition="in" filter="fade">
                                      <p:cBhvr>
                                        <p:cTn id="24" dur="250"/>
                                        <p:tgtEl>
                                          <p:spTgt spid="28"/>
                                        </p:tgtEl>
                                      </p:cBhvr>
                                    </p:animEffect>
                                  </p:childTnLst>
                                </p:cTn>
                              </p:par>
                              <p:par>
                                <p:cTn id="25" presetID="6" presetClass="emph" presetSubtype="0" decel="100000" fill="hold" grpId="1" nodeType="withEffect">
                                  <p:stCondLst>
                                    <p:cond delay="200"/>
                                  </p:stCondLst>
                                  <p:childTnLst>
                                    <p:animScale>
                                      <p:cBhvr>
                                        <p:cTn id="26" dur="250" fill="hold"/>
                                        <p:tgtEl>
                                          <p:spTgt spid="28"/>
                                        </p:tgtEl>
                                      </p:cBhvr>
                                      <p:by x="120000" y="120000"/>
                                    </p:animScale>
                                  </p:childTnLst>
                                </p:cTn>
                              </p:par>
                              <p:par>
                                <p:cTn id="27" presetID="6" presetClass="emph" presetSubtype="0" decel="100000" fill="hold" grpId="2" nodeType="withEffect">
                                  <p:stCondLst>
                                    <p:cond delay="400"/>
                                  </p:stCondLst>
                                  <p:childTnLst>
                                    <p:animScale>
                                      <p:cBhvr>
                                        <p:cTn id="28" dur="250" fill="hold"/>
                                        <p:tgtEl>
                                          <p:spTgt spid="28"/>
                                        </p:tgtEl>
                                      </p:cBhvr>
                                      <p:by x="83000" y="83000"/>
                                    </p:animScale>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35" presetClass="path" presetSubtype="0" accel="50000" decel="50000" fill="hold" grpId="1" nodeType="withEffect">
                                  <p:stCondLst>
                                    <p:cond delay="0"/>
                                  </p:stCondLst>
                                  <p:childTnLst>
                                    <p:animMotion origin="layout" path="M -4.375E-6 -3.7037E-6 L -0.30273 -3.7037E-6 " pathEditMode="relative" rAng="0" ptsTypes="AA">
                                      <p:cBhvr>
                                        <p:cTn id="36" dur="1000" spd="-100000" fill="hold"/>
                                        <p:tgtEl>
                                          <p:spTgt spid="27"/>
                                        </p:tgtEl>
                                        <p:attrNameLst>
                                          <p:attrName>ppt_x</p:attrName>
                                          <p:attrName>ppt_y</p:attrName>
                                        </p:attrNameLst>
                                      </p:cBhvr>
                                      <p:rCtr x="-15143" y="0"/>
                                    </p:animMotion>
                                  </p:childTnLst>
                                </p:cTn>
                              </p:par>
                            </p:childTnLst>
                          </p:cTn>
                        </p:par>
                        <p:par>
                          <p:cTn id="37" fill="hold">
                            <p:stCondLst>
                              <p:cond delay="1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3300"/>
                            </p:stCondLst>
                            <p:childTnLst>
                              <p:par>
                                <p:cTn id="46" presetID="21"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heel(1)">
                                      <p:cBhvr>
                                        <p:cTn id="48" dur="1000"/>
                                        <p:tgtEl>
                                          <p:spTgt spid="6"/>
                                        </p:tgtEl>
                                      </p:cBhvr>
                                    </p:animEffect>
                                  </p:childTnLst>
                                </p:cTn>
                              </p:par>
                            </p:childTnLst>
                          </p:cTn>
                        </p:par>
                        <p:par>
                          <p:cTn id="49" fill="hold">
                            <p:stCondLst>
                              <p:cond delay="4300"/>
                            </p:stCondLst>
                            <p:childTnLst>
                              <p:par>
                                <p:cTn id="50" presetID="12" presetClass="entr" presetSubtype="1"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ppt_y</p:attrName>
                                        </p:attrNameLst>
                                      </p:cBhvr>
                                      <p:tavLst>
                                        <p:tav tm="0">
                                          <p:val>
                                            <p:strVal val="#ppt_y-#ppt_h*1.125000"/>
                                          </p:val>
                                        </p:tav>
                                        <p:tav tm="100000">
                                          <p:val>
                                            <p:strVal val="#ppt_y"/>
                                          </p:val>
                                        </p:tav>
                                      </p:tavLst>
                                    </p:anim>
                                    <p:animEffect transition="in" filter="wipe(down)">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bldLvl="0" animBg="1"/>
      <p:bldP spid="28" grpId="1" bldLvl="0" animBg="1"/>
      <p:bldP spid="28" grpId="2" bldLvl="0" animBg="1"/>
      <p:bldP spid="6" grpId="0" bldLvl="0" animBg="1"/>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287" y="353095"/>
            <a:ext cx="5262188" cy="460375"/>
          </a:xfrm>
          <a:prstGeom prst="rect">
            <a:avLst/>
          </a:prstGeom>
        </p:spPr>
        <p:txBody>
          <a:bodyPr wrap="square">
            <a:spAutoFit/>
          </a:bodyPr>
          <a:lstStyle/>
          <a:p>
            <a:pPr algn="l"/>
            <a:r>
              <a:rPr lang="zh-CN" altLang="en-US" sz="2400" b="1" dirty="0">
                <a:solidFill>
                  <a:srgbClr val="C00000"/>
                </a:solidFill>
                <a:latin typeface="字体视界-NEW魏碑体" panose="02010601030101010101" pitchFamily="2" charset="-122"/>
                <a:ea typeface="字体视界-NEW魏碑体" panose="02010601030101010101" pitchFamily="2" charset="-122"/>
                <a:sym typeface="+mn-ea"/>
              </a:rPr>
              <a:t>党的群众路线教育实践活动</a:t>
            </a:r>
            <a:endParaRPr lang="zh-CN" altLang="en-US" sz="2400" b="1">
              <a:solidFill>
                <a:srgbClr val="C00000"/>
              </a:solidFill>
              <a:latin typeface="字体视界-NEW魏碑体" panose="02010601030101010101" pitchFamily="2" charset="-122"/>
              <a:ea typeface="字体视界-NEW魏碑体" panose="02010601030101010101" pitchFamily="2" charset="-122"/>
            </a:endParaRP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356235" y="1706880"/>
            <a:ext cx="11610975" cy="4832985"/>
          </a:xfrm>
          <a:prstGeom prst="rect">
            <a:avLst/>
          </a:prstGeom>
          <a:noFill/>
          <a:ln w="28575" cap="flat" cmpd="sng" algn="ctr">
            <a:solidFill>
              <a:srgbClr val="C00000"/>
            </a:solidFill>
            <a:prstDash val="sysDot"/>
          </a:ln>
          <a:effectLst/>
        </p:spPr>
        <p:txBody>
          <a:bodyPr rtlCol="0" anchor="ctr"/>
          <a:lstStyle/>
          <a:p>
            <a:pPr algn="ctr" fontAlgn="base">
              <a:spcBef>
                <a:spcPct val="0"/>
              </a:spcBef>
              <a:spcAft>
                <a:spcPct val="0"/>
              </a:spcAft>
              <a:buFont typeface="Arial" panose="020B0604020202090204" pitchFamily="34" charset="0"/>
              <a:buNone/>
              <a:defRPr/>
            </a:pPr>
            <a:endParaRPr lang="zh-CN" altLang="en-US" sz="1350" kern="0">
              <a:solidFill>
                <a:srgbClr val="535258"/>
              </a:solidFill>
              <a:latin typeface="Arial" panose="020B0604020202090204"/>
              <a:ea typeface="微软雅黑" panose="020F0502020204030204"/>
            </a:endParaRPr>
          </a:p>
        </p:txBody>
      </p:sp>
      <p:sp>
        <p:nvSpPr>
          <p:cNvPr id="7" name="矩形 24"/>
          <p:cNvSpPr>
            <a:spLocks noChangeArrowheads="1"/>
          </p:cNvSpPr>
          <p:nvPr/>
        </p:nvSpPr>
        <p:spPr bwMode="auto">
          <a:xfrm>
            <a:off x="422910" y="1861820"/>
            <a:ext cx="11543665" cy="239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indent="0" algn="just" defTabSz="1219200" eaLnBrk="1" hangingPunct="1">
              <a:lnSpc>
                <a:spcPct val="150000"/>
              </a:lnSpc>
              <a:buFont typeface="Wingdings" panose="05000000000000000000" charset="0"/>
              <a:buNone/>
            </a:pPr>
            <a:r>
              <a:rPr lang="en-US" altLang="zh-CN" sz="2000" dirty="0">
                <a:latin typeface="黑体" charset="0"/>
                <a:ea typeface="黑体" charset="0"/>
                <a:cs typeface="黑体" charset="0"/>
              </a:rPr>
              <a:t>    </a:t>
            </a:r>
            <a:r>
              <a:rPr lang="zh-CN" sz="2000" dirty="0">
                <a:latin typeface="黑体" charset="0"/>
                <a:ea typeface="黑体" charset="0"/>
                <a:cs typeface="黑体" charset="0"/>
              </a:rPr>
              <a:t>党的十八大明确提出，</a:t>
            </a:r>
            <a:r>
              <a:rPr lang="zh-CN" sz="2000" b="1" dirty="0">
                <a:latin typeface="黑体" charset="0"/>
                <a:ea typeface="黑体" charset="0"/>
                <a:cs typeface="黑体" charset="0"/>
              </a:rPr>
              <a:t>围绕保持党的先进性和纯洁性，在全党深入开展以为民务实清廉为主要内容的党的群众路线教育实践活动</a:t>
            </a:r>
            <a:r>
              <a:rPr lang="zh-CN" sz="2000" dirty="0">
                <a:latin typeface="黑体" charset="0"/>
                <a:ea typeface="黑体" charset="0"/>
                <a:cs typeface="黑体" charset="0"/>
              </a:rPr>
              <a:t>。这是新形势下坚持党要管党、从严治党的重大决策，是顺应群众期盼、加强学习型服务型创新型马克思主义执政党建设的重大部署，是推进中国特色社会主义伟大事业的重大举措。党的十八大专门安排了</a:t>
            </a:r>
            <a:r>
              <a:rPr lang="zh-CN" sz="2000" b="1" u="sng" dirty="0">
                <a:latin typeface="黑体" charset="0"/>
                <a:ea typeface="黑体" charset="0"/>
                <a:cs typeface="黑体" charset="0"/>
              </a:rPr>
              <a:t>新时代党内集中教育的“第一课”</a:t>
            </a:r>
            <a:r>
              <a:rPr lang="zh-CN" sz="2000" dirty="0">
                <a:latin typeface="黑体" charset="0"/>
                <a:ea typeface="黑体" charset="0"/>
                <a:cs typeface="黑体" charset="0"/>
              </a:rPr>
              <a:t>，即围绕保持党的先进性和纯洁性，在全党深入开展以为民务实清廉为主要内容的党的群众路线教育实践活动。</a:t>
            </a:r>
          </a:p>
        </p:txBody>
      </p:sp>
      <p:sp>
        <p:nvSpPr>
          <p:cNvPr id="8" name="矩形 7"/>
          <p:cNvSpPr/>
          <p:nvPr/>
        </p:nvSpPr>
        <p:spPr>
          <a:xfrm>
            <a:off x="356235" y="892175"/>
            <a:ext cx="1803400" cy="737235"/>
          </a:xfrm>
          <a:prstGeom prst="rect">
            <a:avLst/>
          </a:prstGeom>
          <a:ln>
            <a:noFill/>
          </a:ln>
        </p:spPr>
        <p:txBody>
          <a:bodyPr wrap="square">
            <a:spAutoFit/>
          </a:bodyPr>
          <a:lstStyle/>
          <a:p>
            <a:pPr algn="ctr">
              <a:lnSpc>
                <a:spcPct val="150000"/>
              </a:lnSpc>
              <a:spcAft>
                <a:spcPts val="300"/>
              </a:spcAft>
            </a:pPr>
            <a:r>
              <a:rPr lang="zh-CN" altLang="en-US" sz="2800" b="1" dirty="0">
                <a:solidFill>
                  <a:srgbClr val="C00000"/>
                </a:solidFill>
                <a:latin typeface="微软雅黑" panose="020B0503020204020204" pitchFamily="34" charset="-122"/>
                <a:ea typeface="微软雅黑" panose="020B0503020204020204" pitchFamily="34" charset="-122"/>
              </a:rPr>
              <a:t>学习背景</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35" presetClass="path" presetSubtype="0" accel="50000" decel="50000" fill="hold" nodeType="withEffect">
                                  <p:stCondLst>
                                    <p:cond delay="0"/>
                                  </p:stCondLst>
                                  <p:childTnLst>
                                    <p:animMotion origin="layout" path="M -6.25E-7 -3.7037E-6 L 0.18997 -3.7037E-6 " pathEditMode="relative" rAng="0" ptsTypes="AA">
                                      <p:cBhvr>
                                        <p:cTn id="11" dur="1000" spd="-100000" fill="hold"/>
                                        <p:tgtEl>
                                          <p:spTgt spid="25"/>
                                        </p:tgtEl>
                                        <p:attrNameLst>
                                          <p:attrName>ppt_x</p:attrName>
                                          <p:attrName>ppt_y</p:attrName>
                                        </p:attrNameLst>
                                      </p:cBhvr>
                                      <p:rCtr x="9492" y="0"/>
                                    </p:animMotion>
                                  </p:childTnLst>
                                </p:cTn>
                              </p:par>
                              <p:par>
                                <p:cTn id="12" presetID="53" presetClass="entr" presetSubtype="16"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nodeType="withEffect">
                                  <p:stCondLst>
                                    <p:cond delay="0"/>
                                  </p:stCondLst>
                                  <p:childTnLst>
                                    <p:animMotion origin="layout" path="M 0 -3.7037E-6 L -0.41185 -3.7037E-6 " pathEditMode="relative" rAng="0" ptsTypes="AA">
                                      <p:cBhvr>
                                        <p:cTn id="18" dur="1000" spd="-100000" fill="hold"/>
                                        <p:tgtEl>
                                          <p:spTgt spid="26"/>
                                        </p:tgtEl>
                                        <p:attrNameLst>
                                          <p:attrName>ppt_x</p:attrName>
                                          <p:attrName>ppt_y</p:attrName>
                                        </p:attrNameLst>
                                      </p:cBhvr>
                                      <p:rCtr x="-20599"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50" fill="hold"/>
                                        <p:tgtEl>
                                          <p:spTgt spid="28"/>
                                        </p:tgtEl>
                                        <p:attrNameLst>
                                          <p:attrName>ppt_w</p:attrName>
                                        </p:attrNameLst>
                                      </p:cBhvr>
                                      <p:tavLst>
                                        <p:tav tm="0">
                                          <p:val>
                                            <p:fltVal val="0"/>
                                          </p:val>
                                        </p:tav>
                                        <p:tav tm="100000">
                                          <p:val>
                                            <p:strVal val="#ppt_w"/>
                                          </p:val>
                                        </p:tav>
                                      </p:tavLst>
                                    </p:anim>
                                    <p:anim calcmode="lin" valueType="num">
                                      <p:cBhvr>
                                        <p:cTn id="23" dur="250" fill="hold"/>
                                        <p:tgtEl>
                                          <p:spTgt spid="28"/>
                                        </p:tgtEl>
                                        <p:attrNameLst>
                                          <p:attrName>ppt_h</p:attrName>
                                        </p:attrNameLst>
                                      </p:cBhvr>
                                      <p:tavLst>
                                        <p:tav tm="0">
                                          <p:val>
                                            <p:fltVal val="0"/>
                                          </p:val>
                                        </p:tav>
                                        <p:tav tm="100000">
                                          <p:val>
                                            <p:strVal val="#ppt_h"/>
                                          </p:val>
                                        </p:tav>
                                      </p:tavLst>
                                    </p:anim>
                                    <p:animEffect transition="in" filter="fade">
                                      <p:cBhvr>
                                        <p:cTn id="24" dur="250"/>
                                        <p:tgtEl>
                                          <p:spTgt spid="28"/>
                                        </p:tgtEl>
                                      </p:cBhvr>
                                    </p:animEffect>
                                  </p:childTnLst>
                                </p:cTn>
                              </p:par>
                              <p:par>
                                <p:cTn id="25" presetID="6" presetClass="emph" presetSubtype="0" decel="100000" fill="hold" grpId="1" nodeType="withEffect">
                                  <p:stCondLst>
                                    <p:cond delay="200"/>
                                  </p:stCondLst>
                                  <p:childTnLst>
                                    <p:animScale>
                                      <p:cBhvr>
                                        <p:cTn id="26" dur="250" fill="hold"/>
                                        <p:tgtEl>
                                          <p:spTgt spid="28"/>
                                        </p:tgtEl>
                                      </p:cBhvr>
                                      <p:by x="120000" y="120000"/>
                                    </p:animScale>
                                  </p:childTnLst>
                                </p:cTn>
                              </p:par>
                              <p:par>
                                <p:cTn id="27" presetID="6" presetClass="emph" presetSubtype="0" decel="100000" fill="hold" grpId="2" nodeType="withEffect">
                                  <p:stCondLst>
                                    <p:cond delay="400"/>
                                  </p:stCondLst>
                                  <p:childTnLst>
                                    <p:animScale>
                                      <p:cBhvr>
                                        <p:cTn id="28" dur="250" fill="hold"/>
                                        <p:tgtEl>
                                          <p:spTgt spid="28"/>
                                        </p:tgtEl>
                                      </p:cBhvr>
                                      <p:by x="83000" y="83000"/>
                                    </p:animScale>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35" presetClass="path" presetSubtype="0" accel="50000" decel="50000" fill="hold" grpId="1" nodeType="withEffect">
                                  <p:stCondLst>
                                    <p:cond delay="0"/>
                                  </p:stCondLst>
                                  <p:childTnLst>
                                    <p:animMotion origin="layout" path="M -4.375E-6 -3.7037E-6 L -0.30273 -3.7037E-6 " pathEditMode="relative" rAng="0" ptsTypes="AA">
                                      <p:cBhvr>
                                        <p:cTn id="36" dur="1000" spd="-100000" fill="hold"/>
                                        <p:tgtEl>
                                          <p:spTgt spid="27"/>
                                        </p:tgtEl>
                                        <p:attrNameLst>
                                          <p:attrName>ppt_x</p:attrName>
                                          <p:attrName>ppt_y</p:attrName>
                                        </p:attrNameLst>
                                      </p:cBhvr>
                                      <p:rCtr x="-15143" y="0"/>
                                    </p:animMotion>
                                  </p:childTnLst>
                                </p:cTn>
                              </p:par>
                            </p:childTnLst>
                          </p:cTn>
                        </p:par>
                        <p:par>
                          <p:cTn id="37" fill="hold">
                            <p:stCondLst>
                              <p:cond delay="1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3300"/>
                            </p:stCondLst>
                            <p:childTnLst>
                              <p:par>
                                <p:cTn id="46" presetID="21"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heel(1)">
                                      <p:cBhvr>
                                        <p:cTn id="48" dur="1000"/>
                                        <p:tgtEl>
                                          <p:spTgt spid="6"/>
                                        </p:tgtEl>
                                      </p:cBhvr>
                                    </p:animEffect>
                                  </p:childTnLst>
                                </p:cTn>
                              </p:par>
                            </p:childTnLst>
                          </p:cTn>
                        </p:par>
                        <p:par>
                          <p:cTn id="49" fill="hold">
                            <p:stCondLst>
                              <p:cond delay="4300"/>
                            </p:stCondLst>
                            <p:childTnLst>
                              <p:par>
                                <p:cTn id="50" presetID="12" presetClass="entr" presetSubtype="1"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ppt_y</p:attrName>
                                        </p:attrNameLst>
                                      </p:cBhvr>
                                      <p:tavLst>
                                        <p:tav tm="0">
                                          <p:val>
                                            <p:strVal val="#ppt_y-#ppt_h*1.125000"/>
                                          </p:val>
                                        </p:tav>
                                        <p:tav tm="100000">
                                          <p:val>
                                            <p:strVal val="#ppt_y"/>
                                          </p:val>
                                        </p:tav>
                                      </p:tavLst>
                                    </p:anim>
                                    <p:animEffect transition="in" filter="wipe(down)">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bldLvl="0" animBg="1"/>
      <p:bldP spid="28" grpId="1" bldLvl="0" animBg="1"/>
      <p:bldP spid="28" grpId="2" bldLvl="0" animBg="1"/>
      <p:bldP spid="6" grpId="0" bldLvl="0" animBg="1"/>
      <p:bldP spid="7"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03723" y="2745633"/>
            <a:ext cx="5184990" cy="4147992"/>
          </a:xfrm>
          <a:prstGeom prst="rect">
            <a:avLst/>
          </a:prstGeom>
        </p:spPr>
      </p:pic>
      <p:pic>
        <p:nvPicPr>
          <p:cNvPr id="35" name="图片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049960"/>
            <a:ext cx="4460240" cy="2788989"/>
          </a:xfrm>
          <a:prstGeom prst="rect">
            <a:avLst/>
          </a:prstGeom>
        </p:spPr>
      </p:pic>
      <p:pic>
        <p:nvPicPr>
          <p:cNvPr id="33" name="图片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7468" y="552220"/>
            <a:ext cx="2857500" cy="1190625"/>
          </a:xfrm>
          <a:prstGeom prst="rect">
            <a:avLst/>
          </a:prstGeom>
        </p:spPr>
      </p:pic>
      <p:pic>
        <p:nvPicPr>
          <p:cNvPr id="40" name="图片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902340" flipH="1">
            <a:off x="1320789" y="1151521"/>
            <a:ext cx="2100539" cy="875225"/>
          </a:xfrm>
          <a:prstGeom prst="rect">
            <a:avLst/>
          </a:prstGeom>
        </p:spPr>
      </p:pic>
      <p:sp>
        <p:nvSpPr>
          <p:cNvPr id="2" name="矩形 1"/>
          <p:cNvSpPr/>
          <p:nvPr/>
        </p:nvSpPr>
        <p:spPr>
          <a:xfrm>
            <a:off x="3857563" y="4358536"/>
            <a:ext cx="4477508" cy="1754326"/>
          </a:xfrm>
          <a:prstGeom prst="rect">
            <a:avLst/>
          </a:prstGeom>
        </p:spPr>
        <p:txBody>
          <a:bodyPr wrap="none">
            <a:spAutoFit/>
          </a:bodyPr>
          <a:lstStyle/>
          <a:p>
            <a:pPr algn="ctr"/>
            <a:r>
              <a:rPr lang="zh-CN" altLang="en-US" b="1">
                <a:solidFill>
                  <a:srgbClr val="C00000"/>
                </a:solidFill>
                <a:latin typeface="字体视界-NEW魏碑体" panose="02010601030101010101" pitchFamily="2" charset="-122"/>
                <a:ea typeface="字体视界-NEW魏碑体" panose="02010601030101010101" pitchFamily="2" charset="-122"/>
                <a:cs typeface="+mn-ea"/>
                <a:sym typeface="+mn-lt"/>
              </a:rPr>
              <a:t>中国人民大学学生党建促进会研究室</a:t>
            </a:r>
            <a:r>
              <a:rPr lang="en-US" altLang="zh-CN" b="1" dirty="0">
                <a:solidFill>
                  <a:srgbClr val="C00000"/>
                </a:solidFill>
                <a:latin typeface="字体视界-NEW魏碑体" panose="02010601030101010101" pitchFamily="2" charset="-122"/>
                <a:ea typeface="字体视界-NEW魏碑体" panose="02010601030101010101" pitchFamily="2" charset="-122"/>
                <a:cs typeface="+mn-ea"/>
                <a:sym typeface="+mn-lt"/>
              </a:rPr>
              <a:t>  </a:t>
            </a:r>
            <a:r>
              <a:rPr lang="zh-CN" altLang="en-US" b="1" dirty="0">
                <a:solidFill>
                  <a:srgbClr val="C00000"/>
                </a:solidFill>
                <a:latin typeface="字体视界-NEW魏碑体" panose="02010601030101010101" pitchFamily="2" charset="-122"/>
                <a:ea typeface="字体视界-NEW魏碑体" panose="02010601030101010101" pitchFamily="2" charset="-122"/>
                <a:cs typeface="+mn-ea"/>
                <a:sym typeface="+mn-lt"/>
              </a:rPr>
              <a:t>出品</a:t>
            </a:r>
          </a:p>
          <a:p>
            <a:pPr algn="ctr"/>
            <a:r>
              <a:rPr lang="zh-CN" altLang="en-US" b="1" dirty="0">
                <a:solidFill>
                  <a:srgbClr val="C00000"/>
                </a:solidFill>
                <a:latin typeface="字体视界-NEW魏碑体" panose="02010601030101010101" pitchFamily="2" charset="-122"/>
                <a:ea typeface="字体视界-NEW魏碑体" panose="02010601030101010101" pitchFamily="2" charset="-122"/>
                <a:cs typeface="+mn-ea"/>
                <a:sym typeface="+mn-lt"/>
              </a:rPr>
              <a:t>文案：齐航</a:t>
            </a:r>
          </a:p>
          <a:p>
            <a:pPr algn="ctr"/>
            <a:r>
              <a:rPr lang="zh-CN" altLang="en-US" b="1" dirty="0">
                <a:solidFill>
                  <a:srgbClr val="C00000"/>
                </a:solidFill>
                <a:latin typeface="字体视界-NEW魏碑体" panose="02010601030101010101" pitchFamily="2" charset="-122"/>
                <a:ea typeface="字体视界-NEW魏碑体" panose="02010601030101010101" pitchFamily="2" charset="-122"/>
                <a:cs typeface="+mn-ea"/>
                <a:sym typeface="+mn-lt"/>
              </a:rPr>
              <a:t>制作：马辰睿</a:t>
            </a:r>
          </a:p>
          <a:p>
            <a:pPr algn="ctr"/>
            <a:r>
              <a:rPr lang="zh-CN" altLang="en-US" b="1" dirty="0">
                <a:solidFill>
                  <a:srgbClr val="C00000"/>
                </a:solidFill>
                <a:latin typeface="字体视界-NEW魏碑体" panose="02010601030101010101" pitchFamily="2" charset="-122"/>
                <a:ea typeface="字体视界-NEW魏碑体" panose="02010601030101010101" pitchFamily="2" charset="-122"/>
                <a:cs typeface="+mn-ea"/>
                <a:sym typeface="+mn-lt"/>
              </a:rPr>
              <a:t>修改：周宗耀、姚禹辉</a:t>
            </a:r>
          </a:p>
          <a:p>
            <a:pPr algn="ctr"/>
            <a:endParaRPr lang="en-US" altLang="zh-CN" b="1" dirty="0">
              <a:solidFill>
                <a:srgbClr val="C00000"/>
              </a:solidFill>
              <a:latin typeface="字体视界-NEW魏碑体" panose="02010601030101010101" pitchFamily="2" charset="-122"/>
              <a:ea typeface="字体视界-NEW魏碑体" panose="02010601030101010101" pitchFamily="2" charset="-122"/>
              <a:cs typeface="+mn-ea"/>
              <a:sym typeface="+mn-lt"/>
            </a:endParaRPr>
          </a:p>
          <a:p>
            <a:pPr algn="ctr"/>
            <a:r>
              <a:rPr lang="en-US" altLang="zh-CN" b="1" dirty="0">
                <a:solidFill>
                  <a:srgbClr val="C00000"/>
                </a:solidFill>
                <a:latin typeface="字体视界-NEW魏碑体" panose="02010601030101010101" pitchFamily="2" charset="-122"/>
                <a:ea typeface="字体视界-NEW魏碑体" panose="02010601030101010101" pitchFamily="2" charset="-122"/>
                <a:cs typeface="+mn-ea"/>
                <a:sym typeface="+mn-lt"/>
              </a:rPr>
              <a:t>2023</a:t>
            </a:r>
            <a:r>
              <a:rPr lang="zh-CN" altLang="en-US" b="1" dirty="0">
                <a:solidFill>
                  <a:srgbClr val="C00000"/>
                </a:solidFill>
                <a:latin typeface="字体视界-NEW魏碑体" panose="02010601030101010101" pitchFamily="2" charset="-122"/>
                <a:ea typeface="字体视界-NEW魏碑体" panose="02010601030101010101" pitchFamily="2" charset="-122"/>
                <a:cs typeface="+mn-ea"/>
                <a:sym typeface="+mn-lt"/>
              </a:rPr>
              <a:t>年</a:t>
            </a:r>
            <a:r>
              <a:rPr lang="en-US" altLang="zh-CN" b="1" dirty="0">
                <a:solidFill>
                  <a:srgbClr val="C00000"/>
                </a:solidFill>
                <a:latin typeface="字体视界-NEW魏碑体" panose="02010601030101010101" pitchFamily="2" charset="-122"/>
                <a:ea typeface="字体视界-NEW魏碑体" panose="02010601030101010101" pitchFamily="2" charset="-122"/>
                <a:cs typeface="+mn-ea"/>
                <a:sym typeface="+mn-lt"/>
              </a:rPr>
              <a:t>4</a:t>
            </a:r>
            <a:r>
              <a:rPr lang="zh-CN" altLang="en-US" b="1" dirty="0">
                <a:solidFill>
                  <a:srgbClr val="C00000"/>
                </a:solidFill>
                <a:latin typeface="字体视界-NEW魏碑体" panose="02010601030101010101" pitchFamily="2" charset="-122"/>
                <a:ea typeface="字体视界-NEW魏碑体" panose="02010601030101010101" pitchFamily="2" charset="-122"/>
                <a:cs typeface="+mn-ea"/>
                <a:sym typeface="+mn-lt"/>
              </a:rPr>
              <a:t>月</a:t>
            </a:r>
          </a:p>
        </p:txBody>
      </p:sp>
      <p:sp>
        <p:nvSpPr>
          <p:cNvPr id="4" name="矩形 3">
            <a:extLst>
              <a:ext uri="{FF2B5EF4-FFF2-40B4-BE49-F238E27FC236}">
                <a16:creationId xmlns:a16="http://schemas.microsoft.com/office/drawing/2014/main" id="{180DA3D6-24E1-33DB-C03F-603FA8366B5E}"/>
              </a:ext>
            </a:extLst>
          </p:cNvPr>
          <p:cNvSpPr/>
          <p:nvPr/>
        </p:nvSpPr>
        <p:spPr>
          <a:xfrm>
            <a:off x="553457" y="2337346"/>
            <a:ext cx="11085086" cy="861774"/>
          </a:xfrm>
          <a:prstGeom prst="rect">
            <a:avLst/>
          </a:prstGeom>
        </p:spPr>
        <p:txBody>
          <a:bodyPr wrap="none">
            <a:spAutoFit/>
          </a:bodyPr>
          <a:lstStyle/>
          <a:p>
            <a:pPr algn="ctr"/>
            <a:r>
              <a:rPr lang="zh-CN" altLang="en-US" sz="5000" b="1" dirty="0">
                <a:solidFill>
                  <a:srgbClr val="C00000"/>
                </a:solidFill>
                <a:effectLst>
                  <a:outerShdw blurRad="38100" dist="38100" dir="2700000" algn="tl">
                    <a:srgbClr val="000000">
                      <a:alpha val="43137"/>
                    </a:srgbClr>
                  </a:outerShdw>
                </a:effectLst>
                <a:latin typeface="字体视界-NEW魏碑体" panose="02010601030101010101" pitchFamily="2" charset="-122"/>
                <a:ea typeface="字体视界-NEW魏碑体" panose="02010601030101010101" pitchFamily="2" charset="-122"/>
                <a:cs typeface="+mn-ea"/>
                <a:sym typeface="+mn-lt"/>
              </a:rPr>
              <a:t>党的十八大以来历次党内集中学习教育</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down)">
                                      <p:cBhvr>
                                        <p:cTn id="11" dur="500"/>
                                        <p:tgtEl>
                                          <p:spTgt spid="37"/>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p:cTn id="15" dur="1000" fill="hold"/>
                                        <p:tgtEl>
                                          <p:spTgt spid="33"/>
                                        </p:tgtEl>
                                        <p:attrNameLst>
                                          <p:attrName>ppt_w</p:attrName>
                                        </p:attrNameLst>
                                      </p:cBhvr>
                                      <p:tavLst>
                                        <p:tav tm="0">
                                          <p:val>
                                            <p:fltVal val="0"/>
                                          </p:val>
                                        </p:tav>
                                        <p:tav tm="100000">
                                          <p:val>
                                            <p:strVal val="#ppt_w"/>
                                          </p:val>
                                        </p:tav>
                                      </p:tavLst>
                                    </p:anim>
                                    <p:anim calcmode="lin" valueType="num">
                                      <p:cBhvr>
                                        <p:cTn id="16" dur="1000" fill="hold"/>
                                        <p:tgtEl>
                                          <p:spTgt spid="33"/>
                                        </p:tgtEl>
                                        <p:attrNameLst>
                                          <p:attrName>ppt_h</p:attrName>
                                        </p:attrNameLst>
                                      </p:cBhvr>
                                      <p:tavLst>
                                        <p:tav tm="0">
                                          <p:val>
                                            <p:fltVal val="0"/>
                                          </p:val>
                                        </p:tav>
                                        <p:tav tm="100000">
                                          <p:val>
                                            <p:strVal val="#ppt_h"/>
                                          </p:val>
                                        </p:tav>
                                      </p:tavLst>
                                    </p:anim>
                                    <p:animEffect transition="in" filter="fade">
                                      <p:cBhvr>
                                        <p:cTn id="17" dur="1000"/>
                                        <p:tgtEl>
                                          <p:spTgt spid="33"/>
                                        </p:tgtEl>
                                      </p:cBhvr>
                                    </p:animEffect>
                                  </p:childTnLst>
                                </p:cTn>
                              </p:par>
                              <p:par>
                                <p:cTn id="18" presetID="35" presetClass="path" presetSubtype="0" accel="50000" decel="50000" fill="hold" nodeType="withEffect">
                                  <p:stCondLst>
                                    <p:cond delay="0"/>
                                  </p:stCondLst>
                                  <p:childTnLst>
                                    <p:animMotion origin="layout" path="M 6.25E-7 -1.11111E-6 L 0.31575 -1.11111E-6 " pathEditMode="relative" rAng="0" ptsTypes="AA">
                                      <p:cBhvr>
                                        <p:cTn id="19" dur="2000" spd="-100000" fill="hold"/>
                                        <p:tgtEl>
                                          <p:spTgt spid="33"/>
                                        </p:tgtEl>
                                        <p:attrNameLst>
                                          <p:attrName>ppt_x</p:attrName>
                                          <p:attrName>ppt_y</p:attrName>
                                        </p:attrNameLst>
                                      </p:cBhvr>
                                      <p:rCtr x="15781" y="0"/>
                                    </p:animMotion>
                                  </p:childTnLst>
                                </p:cTn>
                              </p:par>
                            </p:childTnLst>
                          </p:cTn>
                        </p:par>
                        <p:par>
                          <p:cTn id="20" fill="hold">
                            <p:stCondLst>
                              <p:cond delay="3000"/>
                            </p:stCondLst>
                            <p:childTnLst>
                              <p:par>
                                <p:cTn id="21" presetID="53" presetClass="entr" presetSubtype="16"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p:cTn id="23" dur="1000" fill="hold"/>
                                        <p:tgtEl>
                                          <p:spTgt spid="40"/>
                                        </p:tgtEl>
                                        <p:attrNameLst>
                                          <p:attrName>ppt_w</p:attrName>
                                        </p:attrNameLst>
                                      </p:cBhvr>
                                      <p:tavLst>
                                        <p:tav tm="0">
                                          <p:val>
                                            <p:fltVal val="0"/>
                                          </p:val>
                                        </p:tav>
                                        <p:tav tm="100000">
                                          <p:val>
                                            <p:strVal val="#ppt_w"/>
                                          </p:val>
                                        </p:tav>
                                      </p:tavLst>
                                    </p:anim>
                                    <p:anim calcmode="lin" valueType="num">
                                      <p:cBhvr>
                                        <p:cTn id="24" dur="1000" fill="hold"/>
                                        <p:tgtEl>
                                          <p:spTgt spid="40"/>
                                        </p:tgtEl>
                                        <p:attrNameLst>
                                          <p:attrName>ppt_h</p:attrName>
                                        </p:attrNameLst>
                                      </p:cBhvr>
                                      <p:tavLst>
                                        <p:tav tm="0">
                                          <p:val>
                                            <p:fltVal val="0"/>
                                          </p:val>
                                        </p:tav>
                                        <p:tav tm="100000">
                                          <p:val>
                                            <p:strVal val="#ppt_h"/>
                                          </p:val>
                                        </p:tav>
                                      </p:tavLst>
                                    </p:anim>
                                    <p:animEffect transition="in" filter="fade">
                                      <p:cBhvr>
                                        <p:cTn id="25" dur="1000"/>
                                        <p:tgtEl>
                                          <p:spTgt spid="40"/>
                                        </p:tgtEl>
                                      </p:cBhvr>
                                    </p:animEffect>
                                  </p:childTnLst>
                                </p:cTn>
                              </p:par>
                              <p:par>
                                <p:cTn id="26" presetID="35" presetClass="path" presetSubtype="0" accel="50000" decel="50000" fill="hold" nodeType="withEffect">
                                  <p:stCondLst>
                                    <p:cond delay="0"/>
                                  </p:stCondLst>
                                  <p:childTnLst>
                                    <p:animMotion origin="layout" path="M -1.04167E-6 -2.96296E-6 L 0.31576 -2.96296E-6 " pathEditMode="relative" rAng="0" ptsTypes="AA">
                                      <p:cBhvr>
                                        <p:cTn id="27" dur="2000" spd="-100000" fill="hold"/>
                                        <p:tgtEl>
                                          <p:spTgt spid="40"/>
                                        </p:tgtEl>
                                        <p:attrNameLst>
                                          <p:attrName>ppt_x</p:attrName>
                                          <p:attrName>ppt_y</p:attrName>
                                        </p:attrNameLst>
                                      </p:cBhvr>
                                      <p:rCtr x="15781" y="0"/>
                                    </p:animMotion>
                                  </p:childTnLst>
                                </p:cTn>
                              </p:par>
                              <p:par>
                                <p:cTn id="28" presetID="53" presetClass="entr" presetSubtype="16"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1000" fill="hold"/>
                                        <p:tgtEl>
                                          <p:spTgt spid="2"/>
                                        </p:tgtEl>
                                        <p:attrNameLst>
                                          <p:attrName>ppt_w</p:attrName>
                                        </p:attrNameLst>
                                      </p:cBhvr>
                                      <p:tavLst>
                                        <p:tav tm="0">
                                          <p:val>
                                            <p:fltVal val="0"/>
                                          </p:val>
                                        </p:tav>
                                        <p:tav tm="100000">
                                          <p:val>
                                            <p:strVal val="#ppt_w"/>
                                          </p:val>
                                        </p:tav>
                                      </p:tavLst>
                                    </p:anim>
                                    <p:anim calcmode="lin" valueType="num">
                                      <p:cBhvr>
                                        <p:cTn id="31" dur="1000" fill="hold"/>
                                        <p:tgtEl>
                                          <p:spTgt spid="2"/>
                                        </p:tgtEl>
                                        <p:attrNameLst>
                                          <p:attrName>ppt_h</p:attrName>
                                        </p:attrNameLst>
                                      </p:cBhvr>
                                      <p:tavLst>
                                        <p:tav tm="0">
                                          <p:val>
                                            <p:fltVal val="0"/>
                                          </p:val>
                                        </p:tav>
                                        <p:tav tm="100000">
                                          <p:val>
                                            <p:strVal val="#ppt_h"/>
                                          </p:val>
                                        </p:tav>
                                      </p:tavLst>
                                    </p:anim>
                                    <p:animEffect transition="in" filter="fade">
                                      <p:cBhvr>
                                        <p:cTn id="32" dur="1000"/>
                                        <p:tgtEl>
                                          <p:spTgt spid="2"/>
                                        </p:tgtEl>
                                      </p:cBhvr>
                                    </p:animEffect>
                                  </p:childTnLst>
                                </p:cTn>
                              </p:par>
                              <p:par>
                                <p:cTn id="33" presetID="35" presetClass="path" presetSubtype="0" accel="50000" decel="50000" fill="hold" grpId="1" nodeType="withEffect">
                                  <p:stCondLst>
                                    <p:cond delay="0"/>
                                  </p:stCondLst>
                                  <p:childTnLst>
                                    <p:animMotion origin="layout" path="M 4.79167E-6 -2.59259E-6 L 0.31575 -2.59259E-6 " pathEditMode="relative" rAng="0" ptsTypes="AA">
                                      <p:cBhvr>
                                        <p:cTn id="34" dur="2000" spd="-100000" fill="hold"/>
                                        <p:tgtEl>
                                          <p:spTgt spid="2"/>
                                        </p:tgtEl>
                                        <p:attrNameLst>
                                          <p:attrName>ppt_x</p:attrName>
                                          <p:attrName>ppt_y</p:attrName>
                                        </p:attrNameLst>
                                      </p:cBhvr>
                                      <p:rCtr x="15781" y="0"/>
                                    </p:animMotion>
                                  </p:childTnLst>
                                </p:cTn>
                              </p:par>
                            </p:childTnLst>
                          </p:cTn>
                        </p:par>
                        <p:par>
                          <p:cTn id="35" fill="hold">
                            <p:stCondLst>
                              <p:cond delay="5000"/>
                            </p:stCondLst>
                            <p:childTnLst>
                              <p:par>
                                <p:cTn id="36" presetID="53" presetClass="entr" presetSubtype="16"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p:cTn id="38" dur="1000" fill="hold"/>
                                        <p:tgtEl>
                                          <p:spTgt spid="4"/>
                                        </p:tgtEl>
                                        <p:attrNameLst>
                                          <p:attrName>ppt_w</p:attrName>
                                        </p:attrNameLst>
                                      </p:cBhvr>
                                      <p:tavLst>
                                        <p:tav tm="0">
                                          <p:val>
                                            <p:fltVal val="0"/>
                                          </p:val>
                                        </p:tav>
                                        <p:tav tm="100000">
                                          <p:val>
                                            <p:strVal val="#ppt_w"/>
                                          </p:val>
                                        </p:tav>
                                      </p:tavLst>
                                    </p:anim>
                                    <p:anim calcmode="lin" valueType="num">
                                      <p:cBhvr>
                                        <p:cTn id="39" dur="1000" fill="hold"/>
                                        <p:tgtEl>
                                          <p:spTgt spid="4"/>
                                        </p:tgtEl>
                                        <p:attrNameLst>
                                          <p:attrName>ppt_h</p:attrName>
                                        </p:attrNameLst>
                                      </p:cBhvr>
                                      <p:tavLst>
                                        <p:tav tm="0">
                                          <p:val>
                                            <p:fltVal val="0"/>
                                          </p:val>
                                        </p:tav>
                                        <p:tav tm="100000">
                                          <p:val>
                                            <p:strVal val="#ppt_h"/>
                                          </p:val>
                                        </p:tav>
                                      </p:tavLst>
                                    </p:anim>
                                    <p:animEffect transition="in" filter="fade">
                                      <p:cBhvr>
                                        <p:cTn id="40" dur="1000"/>
                                        <p:tgtEl>
                                          <p:spTgt spid="4"/>
                                        </p:tgtEl>
                                      </p:cBhvr>
                                    </p:animEffect>
                                  </p:childTnLst>
                                </p:cTn>
                              </p:par>
                              <p:par>
                                <p:cTn id="41" presetID="35" presetClass="path" presetSubtype="0" accel="50000" decel="50000" fill="hold" grpId="1" nodeType="withEffect">
                                  <p:stCondLst>
                                    <p:cond delay="0"/>
                                  </p:stCondLst>
                                  <p:childTnLst>
                                    <p:animMotion origin="layout" path="M 0 1.48148E-6 L -0.41185 1.48148E-6 " pathEditMode="relative" rAng="0" ptsTypes="AA">
                                      <p:cBhvr>
                                        <p:cTn id="42" dur="2000" spd="-100000" fill="hold"/>
                                        <p:tgtEl>
                                          <p:spTgt spid="4"/>
                                        </p:tgtEl>
                                        <p:attrNameLst>
                                          <p:attrName>ppt_x</p:attrName>
                                          <p:attrName>ppt_y</p:attrName>
                                        </p:attrNameLst>
                                      </p:cBhvr>
                                      <p:rCtr x="-2059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287" y="353095"/>
            <a:ext cx="5262188" cy="460375"/>
          </a:xfrm>
          <a:prstGeom prst="rect">
            <a:avLst/>
          </a:prstGeom>
        </p:spPr>
        <p:txBody>
          <a:bodyPr wrap="square">
            <a:spAutoFit/>
          </a:bodyPr>
          <a:lstStyle/>
          <a:p>
            <a:pPr algn="l"/>
            <a:r>
              <a:rPr lang="zh-CN" altLang="en-US" sz="2400" b="1" dirty="0">
                <a:solidFill>
                  <a:srgbClr val="C00000"/>
                </a:solidFill>
                <a:latin typeface="字体视界-NEW魏碑体" panose="02010601030101010101" pitchFamily="2" charset="-122"/>
                <a:ea typeface="字体视界-NEW魏碑体" panose="02010601030101010101" pitchFamily="2" charset="-122"/>
                <a:sym typeface="+mn-ea"/>
              </a:rPr>
              <a:t>党的群众路线教育实践活动</a:t>
            </a:r>
            <a:endParaRPr lang="zh-CN" altLang="en-US" sz="2400" b="1">
              <a:solidFill>
                <a:srgbClr val="C00000"/>
              </a:solidFill>
              <a:latin typeface="字体视界-NEW魏碑体" panose="02010601030101010101" pitchFamily="2" charset="-122"/>
              <a:ea typeface="字体视界-NEW魏碑体" panose="02010601030101010101" pitchFamily="2" charset="-122"/>
            </a:endParaRP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356235" y="1706880"/>
            <a:ext cx="11610975" cy="4832985"/>
          </a:xfrm>
          <a:prstGeom prst="rect">
            <a:avLst/>
          </a:prstGeom>
          <a:noFill/>
          <a:ln w="28575" cap="flat" cmpd="sng" algn="ctr">
            <a:solidFill>
              <a:srgbClr val="C00000"/>
            </a:solidFill>
            <a:prstDash val="sysDot"/>
          </a:ln>
          <a:effectLst/>
        </p:spPr>
        <p:txBody>
          <a:bodyPr rtlCol="0" anchor="ctr"/>
          <a:lstStyle/>
          <a:p>
            <a:pPr algn="ctr" fontAlgn="base">
              <a:spcBef>
                <a:spcPct val="0"/>
              </a:spcBef>
              <a:spcAft>
                <a:spcPct val="0"/>
              </a:spcAft>
              <a:buFont typeface="Arial" panose="020B0604020202090204" pitchFamily="34" charset="0"/>
              <a:buNone/>
              <a:defRPr/>
            </a:pPr>
            <a:endParaRPr lang="zh-CN" altLang="en-US" sz="1350" kern="0">
              <a:solidFill>
                <a:srgbClr val="535258"/>
              </a:solidFill>
              <a:latin typeface="Arial" panose="020B0604020202090204"/>
              <a:ea typeface="微软雅黑" panose="020F0502020204030204"/>
            </a:endParaRPr>
          </a:p>
        </p:txBody>
      </p:sp>
      <p:sp>
        <p:nvSpPr>
          <p:cNvPr id="7" name="矩形 24"/>
          <p:cNvSpPr>
            <a:spLocks noChangeArrowheads="1"/>
          </p:cNvSpPr>
          <p:nvPr/>
        </p:nvSpPr>
        <p:spPr bwMode="auto">
          <a:xfrm>
            <a:off x="423545" y="1792605"/>
            <a:ext cx="11543665" cy="466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marL="285750" indent="-285750" algn="just" defTabSz="1219200" eaLnBrk="1" hangingPunct="1">
              <a:lnSpc>
                <a:spcPct val="150000"/>
              </a:lnSpc>
              <a:buFont typeface="Wingdings" panose="05000000000000000000" charset="0"/>
              <a:buChar char=""/>
            </a:pPr>
            <a:r>
              <a:rPr lang="zh-CN" dirty="0">
                <a:solidFill>
                  <a:srgbClr val="000000"/>
                </a:solidFill>
                <a:latin typeface="黑体" charset="0"/>
                <a:ea typeface="黑体" charset="0"/>
                <a:cs typeface="黑体" charset="0"/>
              </a:rPr>
              <a:t>2013年5月9日，中共中央印发</a:t>
            </a:r>
            <a:r>
              <a:rPr lang="zh-CN" dirty="0">
                <a:solidFill>
                  <a:srgbClr val="FF0000"/>
                </a:solidFill>
                <a:latin typeface="黑体" charset="0"/>
                <a:ea typeface="黑体" charset="0"/>
                <a:cs typeface="黑体" charset="0"/>
              </a:rPr>
              <a:t>《关于在全党深入开展党的群众路线教育实践活动的意见》</a:t>
            </a:r>
            <a:r>
              <a:rPr lang="zh-CN" dirty="0">
                <a:solidFill>
                  <a:srgbClr val="000000"/>
                </a:solidFill>
                <a:latin typeface="黑体" charset="0"/>
                <a:ea typeface="黑体" charset="0"/>
                <a:cs typeface="黑体" charset="0"/>
              </a:rPr>
              <a:t>，重点抓住县处级以上领导机关、领导班子和领导干部。</a:t>
            </a:r>
          </a:p>
          <a:p>
            <a:pPr marL="285750" indent="-285750" algn="just" defTabSz="1219200" eaLnBrk="1" hangingPunct="1">
              <a:lnSpc>
                <a:spcPct val="150000"/>
              </a:lnSpc>
              <a:buFont typeface="Wingdings" panose="05000000000000000000" charset="0"/>
              <a:buChar char=""/>
            </a:pPr>
            <a:r>
              <a:rPr lang="zh-CN" dirty="0">
                <a:solidFill>
                  <a:srgbClr val="000000"/>
                </a:solidFill>
                <a:latin typeface="黑体" charset="0"/>
                <a:ea typeface="黑体" charset="0"/>
                <a:cs typeface="黑体" charset="0"/>
              </a:rPr>
              <a:t>2013年6月18日，中共中央召开</a:t>
            </a:r>
            <a:r>
              <a:rPr lang="zh-CN" dirty="0">
                <a:solidFill>
                  <a:schemeClr val="tx1"/>
                </a:solidFill>
                <a:latin typeface="黑体" charset="0"/>
                <a:ea typeface="黑体" charset="0"/>
                <a:cs typeface="黑体" charset="0"/>
              </a:rPr>
              <a:t>党的群众路线教育实践活动工作会议</a:t>
            </a:r>
            <a:r>
              <a:rPr lang="zh-CN" dirty="0">
                <a:solidFill>
                  <a:srgbClr val="000000"/>
                </a:solidFill>
                <a:latin typeface="黑体" charset="0"/>
                <a:ea typeface="黑体" charset="0"/>
                <a:cs typeface="黑体" charset="0"/>
              </a:rPr>
              <a:t>，对教育实践活动进行动员部署。习近平总书记出席会议并发表重要讲话，列举了“四风”问题的种种表现。这次活动就以解决问题开局亮相、以正风肃纪先声夺人、以专项整治寻求突破，对“四风”问题进行大排查、大检修、大扫除，刹住了“四风”蔓延势头。</a:t>
            </a:r>
          </a:p>
          <a:p>
            <a:pPr marL="285750" indent="-285750" algn="just" defTabSz="1219200" eaLnBrk="1" hangingPunct="1">
              <a:lnSpc>
                <a:spcPct val="150000"/>
              </a:lnSpc>
              <a:buFont typeface="Wingdings" panose="05000000000000000000" charset="0"/>
              <a:buChar char=""/>
            </a:pPr>
            <a:r>
              <a:rPr lang="zh-CN" dirty="0">
                <a:solidFill>
                  <a:srgbClr val="000000"/>
                </a:solidFill>
                <a:latin typeface="黑体" charset="0"/>
                <a:ea typeface="黑体" charset="0"/>
                <a:cs typeface="黑体" charset="0"/>
              </a:rPr>
              <a:t>2014年1月，中共中央印发</a:t>
            </a:r>
            <a:r>
              <a:rPr lang="zh-CN" dirty="0">
                <a:solidFill>
                  <a:srgbClr val="FF0000"/>
                </a:solidFill>
                <a:latin typeface="黑体" charset="0"/>
                <a:ea typeface="黑体" charset="0"/>
                <a:cs typeface="黑体" charset="0"/>
              </a:rPr>
              <a:t>《关于开展第二批党的群众路线教育实践活动的指导意见》</a:t>
            </a:r>
            <a:r>
              <a:rPr lang="zh-CN" dirty="0">
                <a:solidFill>
                  <a:srgbClr val="000000"/>
                </a:solidFill>
                <a:latin typeface="黑体" charset="0"/>
                <a:ea typeface="黑体" charset="0"/>
                <a:cs typeface="黑体" charset="0"/>
              </a:rPr>
              <a:t>。和第一批教育实践活动的经验基础上，第二批教育实践活动在省以下各级机关及其直属单位和基层组织开展。</a:t>
            </a:r>
          </a:p>
          <a:p>
            <a:pPr marL="285750" indent="-285750" algn="just" defTabSz="1219200" eaLnBrk="1" hangingPunct="1">
              <a:lnSpc>
                <a:spcPct val="150000"/>
              </a:lnSpc>
              <a:buFont typeface="Wingdings" panose="05000000000000000000" charset="0"/>
              <a:buChar char=""/>
            </a:pPr>
            <a:r>
              <a:rPr lang="zh-CN" dirty="0">
                <a:solidFill>
                  <a:srgbClr val="000000"/>
                </a:solidFill>
                <a:latin typeface="黑体" charset="0"/>
                <a:ea typeface="黑体" charset="0"/>
                <a:cs typeface="黑体" charset="0"/>
              </a:rPr>
              <a:t>2014年10月</a:t>
            </a:r>
            <a:r>
              <a:rPr lang="en-US" altLang="zh-CN" dirty="0">
                <a:solidFill>
                  <a:srgbClr val="000000"/>
                </a:solidFill>
                <a:latin typeface="黑体" charset="0"/>
                <a:ea typeface="黑体" charset="0"/>
                <a:cs typeface="黑体" charset="0"/>
              </a:rPr>
              <a:t>8</a:t>
            </a:r>
            <a:r>
              <a:rPr lang="zh-CN" altLang="en-US" dirty="0">
                <a:solidFill>
                  <a:srgbClr val="000000"/>
                </a:solidFill>
                <a:latin typeface="黑体" charset="0"/>
                <a:ea typeface="黑体" charset="0"/>
                <a:cs typeface="黑体" charset="0"/>
              </a:rPr>
              <a:t>日</a:t>
            </a:r>
            <a:r>
              <a:rPr lang="zh-CN" dirty="0">
                <a:solidFill>
                  <a:srgbClr val="000000"/>
                </a:solidFill>
                <a:latin typeface="黑体" charset="0"/>
                <a:ea typeface="黑体" charset="0"/>
                <a:cs typeface="黑体" charset="0"/>
              </a:rPr>
              <a:t>，</a:t>
            </a:r>
            <a:r>
              <a:rPr lang="zh-CN" dirty="0">
                <a:solidFill>
                  <a:srgbClr val="FF0000"/>
                </a:solidFill>
                <a:latin typeface="黑体" charset="0"/>
                <a:ea typeface="黑体" charset="0"/>
                <a:cs typeface="黑体" charset="0"/>
              </a:rPr>
              <a:t>党的群众路线教育实践活动总结大会召开</a:t>
            </a:r>
            <a:r>
              <a:rPr lang="zh-CN" dirty="0">
                <a:solidFill>
                  <a:srgbClr val="000000"/>
                </a:solidFill>
                <a:latin typeface="黑体" charset="0"/>
                <a:ea typeface="黑体" charset="0"/>
                <a:cs typeface="黑体" charset="0"/>
              </a:rPr>
              <a:t>。对党的群众路线教育实践活动进行总结，对巩固和拓展教育实践活动成果、加强党的作风建设、全面推进从严治党进行部署。习近平总书记在会上发表重要讲话，对新形势下坚持从严治党强调了八个方面的要求。</a:t>
            </a:r>
          </a:p>
        </p:txBody>
      </p:sp>
      <p:sp>
        <p:nvSpPr>
          <p:cNvPr id="8" name="矩形 7"/>
          <p:cNvSpPr/>
          <p:nvPr/>
        </p:nvSpPr>
        <p:spPr>
          <a:xfrm>
            <a:off x="356235" y="892175"/>
            <a:ext cx="1803400" cy="737235"/>
          </a:xfrm>
          <a:prstGeom prst="rect">
            <a:avLst/>
          </a:prstGeom>
          <a:ln>
            <a:noFill/>
          </a:ln>
        </p:spPr>
        <p:txBody>
          <a:bodyPr wrap="square">
            <a:spAutoFit/>
          </a:bodyPr>
          <a:lstStyle/>
          <a:p>
            <a:pPr algn="ctr">
              <a:lnSpc>
                <a:spcPct val="150000"/>
              </a:lnSpc>
              <a:spcAft>
                <a:spcPts val="300"/>
              </a:spcAft>
            </a:pPr>
            <a:r>
              <a:rPr lang="zh-CN" altLang="en-US" sz="2800" b="1" dirty="0">
                <a:solidFill>
                  <a:srgbClr val="C00000"/>
                </a:solidFill>
                <a:latin typeface="微软雅黑" panose="020B0503020204020204" pitchFamily="34" charset="-122"/>
                <a:ea typeface="微软雅黑" panose="020B0503020204020204" pitchFamily="34" charset="-122"/>
              </a:rPr>
              <a:t>主要过程</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35" presetClass="path" presetSubtype="0" accel="50000" decel="50000" fill="hold" nodeType="withEffect">
                                  <p:stCondLst>
                                    <p:cond delay="0"/>
                                  </p:stCondLst>
                                  <p:childTnLst>
                                    <p:animMotion origin="layout" path="M -6.25E-7 -3.7037E-6 L 0.18997 -3.7037E-6 " pathEditMode="relative" rAng="0" ptsTypes="AA">
                                      <p:cBhvr>
                                        <p:cTn id="11" dur="1000" spd="-100000" fill="hold"/>
                                        <p:tgtEl>
                                          <p:spTgt spid="25"/>
                                        </p:tgtEl>
                                        <p:attrNameLst>
                                          <p:attrName>ppt_x</p:attrName>
                                          <p:attrName>ppt_y</p:attrName>
                                        </p:attrNameLst>
                                      </p:cBhvr>
                                      <p:rCtr x="9492" y="0"/>
                                    </p:animMotion>
                                  </p:childTnLst>
                                </p:cTn>
                              </p:par>
                              <p:par>
                                <p:cTn id="12" presetID="53" presetClass="entr" presetSubtype="16"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nodeType="withEffect">
                                  <p:stCondLst>
                                    <p:cond delay="0"/>
                                  </p:stCondLst>
                                  <p:childTnLst>
                                    <p:animMotion origin="layout" path="M 0 -3.7037E-6 L -0.41185 -3.7037E-6 " pathEditMode="relative" rAng="0" ptsTypes="AA">
                                      <p:cBhvr>
                                        <p:cTn id="18" dur="1000" spd="-100000" fill="hold"/>
                                        <p:tgtEl>
                                          <p:spTgt spid="26"/>
                                        </p:tgtEl>
                                        <p:attrNameLst>
                                          <p:attrName>ppt_x</p:attrName>
                                          <p:attrName>ppt_y</p:attrName>
                                        </p:attrNameLst>
                                      </p:cBhvr>
                                      <p:rCtr x="-20599"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50" fill="hold"/>
                                        <p:tgtEl>
                                          <p:spTgt spid="28"/>
                                        </p:tgtEl>
                                        <p:attrNameLst>
                                          <p:attrName>ppt_w</p:attrName>
                                        </p:attrNameLst>
                                      </p:cBhvr>
                                      <p:tavLst>
                                        <p:tav tm="0">
                                          <p:val>
                                            <p:fltVal val="0"/>
                                          </p:val>
                                        </p:tav>
                                        <p:tav tm="100000">
                                          <p:val>
                                            <p:strVal val="#ppt_w"/>
                                          </p:val>
                                        </p:tav>
                                      </p:tavLst>
                                    </p:anim>
                                    <p:anim calcmode="lin" valueType="num">
                                      <p:cBhvr>
                                        <p:cTn id="23" dur="250" fill="hold"/>
                                        <p:tgtEl>
                                          <p:spTgt spid="28"/>
                                        </p:tgtEl>
                                        <p:attrNameLst>
                                          <p:attrName>ppt_h</p:attrName>
                                        </p:attrNameLst>
                                      </p:cBhvr>
                                      <p:tavLst>
                                        <p:tav tm="0">
                                          <p:val>
                                            <p:fltVal val="0"/>
                                          </p:val>
                                        </p:tav>
                                        <p:tav tm="100000">
                                          <p:val>
                                            <p:strVal val="#ppt_h"/>
                                          </p:val>
                                        </p:tav>
                                      </p:tavLst>
                                    </p:anim>
                                    <p:animEffect transition="in" filter="fade">
                                      <p:cBhvr>
                                        <p:cTn id="24" dur="250"/>
                                        <p:tgtEl>
                                          <p:spTgt spid="28"/>
                                        </p:tgtEl>
                                      </p:cBhvr>
                                    </p:animEffect>
                                  </p:childTnLst>
                                </p:cTn>
                              </p:par>
                              <p:par>
                                <p:cTn id="25" presetID="6" presetClass="emph" presetSubtype="0" decel="100000" fill="hold" grpId="1" nodeType="withEffect">
                                  <p:stCondLst>
                                    <p:cond delay="200"/>
                                  </p:stCondLst>
                                  <p:childTnLst>
                                    <p:animScale>
                                      <p:cBhvr>
                                        <p:cTn id="26" dur="250" fill="hold"/>
                                        <p:tgtEl>
                                          <p:spTgt spid="28"/>
                                        </p:tgtEl>
                                      </p:cBhvr>
                                      <p:by x="120000" y="120000"/>
                                    </p:animScale>
                                  </p:childTnLst>
                                </p:cTn>
                              </p:par>
                              <p:par>
                                <p:cTn id="27" presetID="6" presetClass="emph" presetSubtype="0" decel="100000" fill="hold" grpId="2" nodeType="withEffect">
                                  <p:stCondLst>
                                    <p:cond delay="400"/>
                                  </p:stCondLst>
                                  <p:childTnLst>
                                    <p:animScale>
                                      <p:cBhvr>
                                        <p:cTn id="28" dur="250" fill="hold"/>
                                        <p:tgtEl>
                                          <p:spTgt spid="28"/>
                                        </p:tgtEl>
                                      </p:cBhvr>
                                      <p:by x="83000" y="83000"/>
                                    </p:animScale>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35" presetClass="path" presetSubtype="0" accel="50000" decel="50000" fill="hold" grpId="1" nodeType="withEffect">
                                  <p:stCondLst>
                                    <p:cond delay="0"/>
                                  </p:stCondLst>
                                  <p:childTnLst>
                                    <p:animMotion origin="layout" path="M -4.375E-6 -3.7037E-6 L -0.30273 -3.7037E-6 " pathEditMode="relative" rAng="0" ptsTypes="AA">
                                      <p:cBhvr>
                                        <p:cTn id="36" dur="1000" spd="-100000" fill="hold"/>
                                        <p:tgtEl>
                                          <p:spTgt spid="27"/>
                                        </p:tgtEl>
                                        <p:attrNameLst>
                                          <p:attrName>ppt_x</p:attrName>
                                          <p:attrName>ppt_y</p:attrName>
                                        </p:attrNameLst>
                                      </p:cBhvr>
                                      <p:rCtr x="-15143" y="0"/>
                                    </p:animMotion>
                                  </p:childTnLst>
                                </p:cTn>
                              </p:par>
                            </p:childTnLst>
                          </p:cTn>
                        </p:par>
                        <p:par>
                          <p:cTn id="37" fill="hold">
                            <p:stCondLst>
                              <p:cond delay="1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3300"/>
                            </p:stCondLst>
                            <p:childTnLst>
                              <p:par>
                                <p:cTn id="46" presetID="21"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heel(1)">
                                      <p:cBhvr>
                                        <p:cTn id="48" dur="1000"/>
                                        <p:tgtEl>
                                          <p:spTgt spid="6"/>
                                        </p:tgtEl>
                                      </p:cBhvr>
                                    </p:animEffect>
                                  </p:childTnLst>
                                </p:cTn>
                              </p:par>
                            </p:childTnLst>
                          </p:cTn>
                        </p:par>
                        <p:par>
                          <p:cTn id="49" fill="hold">
                            <p:stCondLst>
                              <p:cond delay="4300"/>
                            </p:stCondLst>
                            <p:childTnLst>
                              <p:par>
                                <p:cTn id="50" presetID="12" presetClass="entr" presetSubtype="1"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ppt_y</p:attrName>
                                        </p:attrNameLst>
                                      </p:cBhvr>
                                      <p:tavLst>
                                        <p:tav tm="0">
                                          <p:val>
                                            <p:strVal val="#ppt_y-#ppt_h*1.125000"/>
                                          </p:val>
                                        </p:tav>
                                        <p:tav tm="100000">
                                          <p:val>
                                            <p:strVal val="#ppt_y"/>
                                          </p:val>
                                        </p:tav>
                                      </p:tavLst>
                                    </p:anim>
                                    <p:animEffect transition="in" filter="wipe(down)">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bldLvl="0" animBg="1"/>
      <p:bldP spid="28" grpId="1" bldLvl="0" animBg="1"/>
      <p:bldP spid="28" grpId="2" bldLvl="0" animBg="1"/>
      <p:bldP spid="6" grpId="0" bldLvl="0" animBg="1"/>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287" y="353095"/>
            <a:ext cx="5262188" cy="460375"/>
          </a:xfrm>
          <a:prstGeom prst="rect">
            <a:avLst/>
          </a:prstGeom>
        </p:spPr>
        <p:txBody>
          <a:bodyPr wrap="square">
            <a:spAutoFit/>
          </a:bodyPr>
          <a:lstStyle/>
          <a:p>
            <a:pPr algn="l"/>
            <a:r>
              <a:rPr lang="zh-CN" altLang="en-US" sz="2400" b="1" dirty="0">
                <a:solidFill>
                  <a:srgbClr val="C00000"/>
                </a:solidFill>
                <a:latin typeface="字体视界-NEW魏碑体" panose="02010601030101010101" pitchFamily="2" charset="-122"/>
                <a:ea typeface="字体视界-NEW魏碑体" panose="02010601030101010101" pitchFamily="2" charset="-122"/>
                <a:sym typeface="+mn-ea"/>
              </a:rPr>
              <a:t>党的群众路线教育实践活动</a:t>
            </a:r>
            <a:endParaRPr lang="zh-CN" altLang="en-US" sz="2400" b="1">
              <a:solidFill>
                <a:srgbClr val="C00000"/>
              </a:solidFill>
              <a:latin typeface="字体视界-NEW魏碑体" panose="02010601030101010101" pitchFamily="2" charset="-122"/>
              <a:ea typeface="字体视界-NEW魏碑体" panose="02010601030101010101" pitchFamily="2" charset="-122"/>
            </a:endParaRP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356235" y="1706880"/>
            <a:ext cx="11677650" cy="4832985"/>
          </a:xfrm>
          <a:prstGeom prst="rect">
            <a:avLst/>
          </a:prstGeom>
          <a:noFill/>
          <a:ln w="28575" cap="flat" cmpd="sng" algn="ctr">
            <a:solidFill>
              <a:srgbClr val="C00000"/>
            </a:solidFill>
            <a:prstDash val="sysDot"/>
          </a:ln>
          <a:effectLst/>
        </p:spPr>
        <p:txBody>
          <a:bodyPr rtlCol="0" anchor="ctr"/>
          <a:lstStyle/>
          <a:p>
            <a:pPr algn="ctr" fontAlgn="base">
              <a:spcBef>
                <a:spcPct val="0"/>
              </a:spcBef>
              <a:spcAft>
                <a:spcPct val="0"/>
              </a:spcAft>
              <a:buFont typeface="Arial" panose="020B0604020202090204" pitchFamily="34" charset="0"/>
              <a:buNone/>
              <a:defRPr/>
            </a:pPr>
            <a:endParaRPr lang="zh-CN" altLang="en-US" sz="1350" kern="0">
              <a:solidFill>
                <a:srgbClr val="535258"/>
              </a:solidFill>
              <a:latin typeface="Arial" panose="020B0604020202090204"/>
              <a:ea typeface="微软雅黑" panose="020F0502020204030204"/>
            </a:endParaRPr>
          </a:p>
        </p:txBody>
      </p:sp>
      <p:sp>
        <p:nvSpPr>
          <p:cNvPr id="7" name="矩形 24"/>
          <p:cNvSpPr>
            <a:spLocks noChangeArrowheads="1"/>
          </p:cNvSpPr>
          <p:nvPr/>
        </p:nvSpPr>
        <p:spPr bwMode="auto">
          <a:xfrm>
            <a:off x="422910" y="1846580"/>
            <a:ext cx="11543665" cy="4162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indent="508000" algn="just" defTabSz="1219200" eaLnBrk="1" fontAlgn="auto" hangingPunct="1">
              <a:lnSpc>
                <a:spcPct val="150000"/>
              </a:lnSpc>
              <a:buFont typeface="Arial" panose="020B0604020202090204" pitchFamily="34" charset="0"/>
              <a:buNone/>
              <a:extLst>
                <a:ext uri="{35155182-B16C-46BC-9424-99874614C6A1}">
                  <wpsdc:indentchars xmlns="" xmlns:wpsdc="http://www.wps.cn/officeDocument/2017/drawingmlCustomData" val="200" checksum="282533468"/>
                </a:ext>
              </a:extLst>
            </a:pPr>
            <a:r>
              <a:rPr lang="zh-CN" sz="2400" b="1" dirty="0">
                <a:solidFill>
                  <a:schemeClr val="tx1"/>
                </a:solidFill>
                <a:effectLst/>
                <a:latin typeface="黑体" charset="0"/>
                <a:ea typeface="黑体" charset="0"/>
                <a:cs typeface="宋体" charset="0"/>
              </a:rPr>
              <a:t>党的群众路线教育实践活动全过程，要贯穿“照镜子、正衣冠、洗洗澡、治治病”的总要求</a:t>
            </a:r>
            <a:endParaRPr lang="zh-CN" sz="2800" dirty="0">
              <a:ln w="22225">
                <a:solidFill>
                  <a:schemeClr val="accent2"/>
                </a:solidFill>
                <a:prstDash val="solid"/>
              </a:ln>
              <a:solidFill>
                <a:schemeClr val="accent2">
                  <a:lumMod val="40000"/>
                  <a:lumOff val="60000"/>
                </a:schemeClr>
              </a:solidFill>
              <a:effectLst/>
              <a:latin typeface="黑体" charset="0"/>
              <a:ea typeface="黑体" charset="0"/>
              <a:cs typeface="宋体" charset="0"/>
            </a:endParaRPr>
          </a:p>
          <a:p>
            <a:pPr indent="609600" algn="just" defTabSz="1219200" eaLnBrk="1" fontAlgn="auto" hangingPunct="1">
              <a:lnSpc>
                <a:spcPct val="190000"/>
              </a:lnSpc>
              <a:buFont typeface="Arial" panose="020B0604020202090204" pitchFamily="34" charset="0"/>
              <a:buNone/>
              <a:extLst>
                <a:ext uri="{35155182-B16C-46BC-9424-99874614C6A1}">
                  <wpsdc:indentchars xmlns="" xmlns:wpsdc="http://www.wps.cn/officeDocument/2017/drawingmlCustomData" val="200" checksum="4158780845"/>
                </a:ext>
              </a:extLst>
            </a:pPr>
            <a:r>
              <a:rPr lang="zh-CN" sz="2400" dirty="0">
                <a:ln w="22225">
                  <a:solidFill>
                    <a:schemeClr val="accent2"/>
                  </a:solidFill>
                  <a:prstDash val="solid"/>
                </a:ln>
                <a:solidFill>
                  <a:schemeClr val="accent2">
                    <a:lumMod val="40000"/>
                    <a:lumOff val="60000"/>
                  </a:schemeClr>
                </a:solidFill>
                <a:effectLst/>
                <a:latin typeface="黑体" charset="0"/>
                <a:ea typeface="黑体" charset="0"/>
                <a:cs typeface="宋体" charset="0"/>
              </a:rPr>
              <a:t>照镜子</a:t>
            </a:r>
            <a:r>
              <a:rPr lang="zh-CN" sz="2400" dirty="0">
                <a:solidFill>
                  <a:srgbClr val="000000"/>
                </a:solidFill>
                <a:latin typeface="黑体" charset="0"/>
                <a:ea typeface="黑体" charset="0"/>
                <a:cs typeface="宋体" charset="0"/>
              </a:rPr>
              <a:t>：</a:t>
            </a:r>
            <a:r>
              <a:rPr lang="zh-CN" sz="2000" dirty="0">
                <a:solidFill>
                  <a:srgbClr val="000000"/>
                </a:solidFill>
                <a:latin typeface="黑体" charset="0"/>
                <a:ea typeface="黑体" charset="0"/>
                <a:cs typeface="宋体" charset="0"/>
              </a:rPr>
              <a:t>学习和对照党章，对照廉政准则，对照改进作风要求，对照群众期盼，对照先进典型，查找宗旨意识、工作作风、廉洁自律方面的差距。</a:t>
            </a:r>
          </a:p>
          <a:p>
            <a:pPr indent="609600" algn="just" defTabSz="1219200" eaLnBrk="1" fontAlgn="auto" hangingPunct="1">
              <a:lnSpc>
                <a:spcPct val="190000"/>
              </a:lnSpc>
              <a:buFont typeface="Arial" panose="020B0604020202090204" pitchFamily="34" charset="0"/>
              <a:buNone/>
              <a:extLst>
                <a:ext uri="{35155182-B16C-46BC-9424-99874614C6A1}">
                  <wpsdc:indentchars xmlns="" xmlns:wpsdc="http://www.wps.cn/officeDocument/2017/drawingmlCustomData" val="200" checksum="4158780845"/>
                </a:ext>
              </a:extLst>
            </a:pPr>
            <a:r>
              <a:rPr lang="zh-CN" sz="2400" dirty="0">
                <a:ln w="22225">
                  <a:solidFill>
                    <a:schemeClr val="accent2"/>
                  </a:solidFill>
                  <a:prstDash val="solid"/>
                </a:ln>
                <a:solidFill>
                  <a:schemeClr val="accent2">
                    <a:lumMod val="40000"/>
                    <a:lumOff val="60000"/>
                  </a:schemeClr>
                </a:solidFill>
                <a:effectLst/>
                <a:latin typeface="黑体" charset="0"/>
                <a:ea typeface="黑体" charset="0"/>
                <a:cs typeface="宋体" charset="0"/>
              </a:rPr>
              <a:t>正衣冠：</a:t>
            </a:r>
            <a:r>
              <a:rPr lang="zh-CN" sz="2000" dirty="0">
                <a:solidFill>
                  <a:srgbClr val="000000"/>
                </a:solidFill>
                <a:latin typeface="黑体" charset="0"/>
                <a:ea typeface="黑体" charset="0"/>
                <a:cs typeface="宋体" charset="0"/>
              </a:rPr>
              <a:t>按照为民务实清廉的要求，严明党的纪律特别是政治纪律，敢于触及思想，正视矛盾和问题，从自己做起，从现在改起，端正行为，维护良好形象。</a:t>
            </a:r>
          </a:p>
          <a:p>
            <a:pPr indent="508000" algn="just" defTabSz="1219200" eaLnBrk="1" fontAlgn="auto" hangingPunct="1">
              <a:lnSpc>
                <a:spcPct val="150000"/>
              </a:lnSpc>
              <a:buFont typeface="Arial" panose="020B0604020202090204" pitchFamily="34" charset="0"/>
              <a:buNone/>
              <a:extLst>
                <a:ext uri="{35155182-B16C-46BC-9424-99874614C6A1}">
                  <wpsdc:indentchars xmlns="" xmlns:wpsdc="http://www.wps.cn/officeDocument/2017/drawingmlCustomData" val="200" checksum="282533468"/>
                </a:ext>
              </a:extLst>
            </a:pPr>
            <a:endParaRPr lang="zh-CN" sz="2000" dirty="0">
              <a:solidFill>
                <a:srgbClr val="000000"/>
              </a:solidFill>
              <a:latin typeface="黑体" charset="0"/>
              <a:ea typeface="黑体" charset="0"/>
              <a:cs typeface="宋体" charset="0"/>
            </a:endParaRPr>
          </a:p>
        </p:txBody>
      </p:sp>
      <p:sp>
        <p:nvSpPr>
          <p:cNvPr id="8" name="矩形 7"/>
          <p:cNvSpPr/>
          <p:nvPr/>
        </p:nvSpPr>
        <p:spPr>
          <a:xfrm>
            <a:off x="356235" y="892175"/>
            <a:ext cx="1803400" cy="737235"/>
          </a:xfrm>
          <a:prstGeom prst="rect">
            <a:avLst/>
          </a:prstGeom>
          <a:ln>
            <a:noFill/>
          </a:ln>
        </p:spPr>
        <p:txBody>
          <a:bodyPr wrap="square">
            <a:spAutoFit/>
          </a:bodyPr>
          <a:lstStyle/>
          <a:p>
            <a:pPr algn="ctr">
              <a:lnSpc>
                <a:spcPct val="150000"/>
              </a:lnSpc>
              <a:spcAft>
                <a:spcPts val="300"/>
              </a:spcAft>
            </a:pPr>
            <a:r>
              <a:rPr lang="zh-CN" altLang="en-US" sz="2800" b="1" dirty="0">
                <a:solidFill>
                  <a:srgbClr val="C00000"/>
                </a:solidFill>
                <a:latin typeface="微软雅黑" panose="020B0503020204020204" pitchFamily="34" charset="-122"/>
                <a:ea typeface="微软雅黑" panose="020B0503020204020204" pitchFamily="34" charset="-122"/>
              </a:rPr>
              <a:t>主要内容</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35" presetClass="path" presetSubtype="0" accel="50000" decel="50000" fill="hold" nodeType="withEffect">
                                  <p:stCondLst>
                                    <p:cond delay="0"/>
                                  </p:stCondLst>
                                  <p:childTnLst>
                                    <p:animMotion origin="layout" path="M -6.25E-7 -3.7037E-6 L 0.18997 -3.7037E-6 " pathEditMode="relative" rAng="0" ptsTypes="AA">
                                      <p:cBhvr>
                                        <p:cTn id="11" dur="1000" spd="-100000" fill="hold"/>
                                        <p:tgtEl>
                                          <p:spTgt spid="25"/>
                                        </p:tgtEl>
                                        <p:attrNameLst>
                                          <p:attrName>ppt_x</p:attrName>
                                          <p:attrName>ppt_y</p:attrName>
                                        </p:attrNameLst>
                                      </p:cBhvr>
                                      <p:rCtr x="9492" y="0"/>
                                    </p:animMotion>
                                  </p:childTnLst>
                                </p:cTn>
                              </p:par>
                              <p:par>
                                <p:cTn id="12" presetID="53" presetClass="entr" presetSubtype="16"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nodeType="withEffect">
                                  <p:stCondLst>
                                    <p:cond delay="0"/>
                                  </p:stCondLst>
                                  <p:childTnLst>
                                    <p:animMotion origin="layout" path="M 0 -3.7037E-6 L -0.41185 -3.7037E-6 " pathEditMode="relative" rAng="0" ptsTypes="AA">
                                      <p:cBhvr>
                                        <p:cTn id="18" dur="1000" spd="-100000" fill="hold"/>
                                        <p:tgtEl>
                                          <p:spTgt spid="26"/>
                                        </p:tgtEl>
                                        <p:attrNameLst>
                                          <p:attrName>ppt_x</p:attrName>
                                          <p:attrName>ppt_y</p:attrName>
                                        </p:attrNameLst>
                                      </p:cBhvr>
                                      <p:rCtr x="-20599"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50" fill="hold"/>
                                        <p:tgtEl>
                                          <p:spTgt spid="28"/>
                                        </p:tgtEl>
                                        <p:attrNameLst>
                                          <p:attrName>ppt_w</p:attrName>
                                        </p:attrNameLst>
                                      </p:cBhvr>
                                      <p:tavLst>
                                        <p:tav tm="0">
                                          <p:val>
                                            <p:fltVal val="0"/>
                                          </p:val>
                                        </p:tav>
                                        <p:tav tm="100000">
                                          <p:val>
                                            <p:strVal val="#ppt_w"/>
                                          </p:val>
                                        </p:tav>
                                      </p:tavLst>
                                    </p:anim>
                                    <p:anim calcmode="lin" valueType="num">
                                      <p:cBhvr>
                                        <p:cTn id="23" dur="250" fill="hold"/>
                                        <p:tgtEl>
                                          <p:spTgt spid="28"/>
                                        </p:tgtEl>
                                        <p:attrNameLst>
                                          <p:attrName>ppt_h</p:attrName>
                                        </p:attrNameLst>
                                      </p:cBhvr>
                                      <p:tavLst>
                                        <p:tav tm="0">
                                          <p:val>
                                            <p:fltVal val="0"/>
                                          </p:val>
                                        </p:tav>
                                        <p:tav tm="100000">
                                          <p:val>
                                            <p:strVal val="#ppt_h"/>
                                          </p:val>
                                        </p:tav>
                                      </p:tavLst>
                                    </p:anim>
                                    <p:animEffect transition="in" filter="fade">
                                      <p:cBhvr>
                                        <p:cTn id="24" dur="250"/>
                                        <p:tgtEl>
                                          <p:spTgt spid="28"/>
                                        </p:tgtEl>
                                      </p:cBhvr>
                                    </p:animEffect>
                                  </p:childTnLst>
                                </p:cTn>
                              </p:par>
                              <p:par>
                                <p:cTn id="25" presetID="6" presetClass="emph" presetSubtype="0" decel="100000" fill="hold" grpId="1" nodeType="withEffect">
                                  <p:stCondLst>
                                    <p:cond delay="200"/>
                                  </p:stCondLst>
                                  <p:childTnLst>
                                    <p:animScale>
                                      <p:cBhvr>
                                        <p:cTn id="26" dur="250" fill="hold"/>
                                        <p:tgtEl>
                                          <p:spTgt spid="28"/>
                                        </p:tgtEl>
                                      </p:cBhvr>
                                      <p:by x="120000" y="120000"/>
                                    </p:animScale>
                                  </p:childTnLst>
                                </p:cTn>
                              </p:par>
                              <p:par>
                                <p:cTn id="27" presetID="6" presetClass="emph" presetSubtype="0" decel="100000" fill="hold" grpId="2" nodeType="withEffect">
                                  <p:stCondLst>
                                    <p:cond delay="400"/>
                                  </p:stCondLst>
                                  <p:childTnLst>
                                    <p:animScale>
                                      <p:cBhvr>
                                        <p:cTn id="28" dur="250" fill="hold"/>
                                        <p:tgtEl>
                                          <p:spTgt spid="28"/>
                                        </p:tgtEl>
                                      </p:cBhvr>
                                      <p:by x="83000" y="83000"/>
                                    </p:animScale>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35" presetClass="path" presetSubtype="0" accel="50000" decel="50000" fill="hold" grpId="1" nodeType="withEffect">
                                  <p:stCondLst>
                                    <p:cond delay="0"/>
                                  </p:stCondLst>
                                  <p:childTnLst>
                                    <p:animMotion origin="layout" path="M -4.375E-6 -3.7037E-6 L -0.30273 -3.7037E-6 " pathEditMode="relative" rAng="0" ptsTypes="AA">
                                      <p:cBhvr>
                                        <p:cTn id="36" dur="1000" spd="-100000" fill="hold"/>
                                        <p:tgtEl>
                                          <p:spTgt spid="27"/>
                                        </p:tgtEl>
                                        <p:attrNameLst>
                                          <p:attrName>ppt_x</p:attrName>
                                          <p:attrName>ppt_y</p:attrName>
                                        </p:attrNameLst>
                                      </p:cBhvr>
                                      <p:rCtr x="-15143" y="0"/>
                                    </p:animMotion>
                                  </p:childTnLst>
                                </p:cTn>
                              </p:par>
                            </p:childTnLst>
                          </p:cTn>
                        </p:par>
                        <p:par>
                          <p:cTn id="37" fill="hold">
                            <p:stCondLst>
                              <p:cond delay="1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3300"/>
                            </p:stCondLst>
                            <p:childTnLst>
                              <p:par>
                                <p:cTn id="46" presetID="21"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heel(1)">
                                      <p:cBhvr>
                                        <p:cTn id="48" dur="1000"/>
                                        <p:tgtEl>
                                          <p:spTgt spid="6"/>
                                        </p:tgtEl>
                                      </p:cBhvr>
                                    </p:animEffect>
                                  </p:childTnLst>
                                </p:cTn>
                              </p:par>
                            </p:childTnLst>
                          </p:cTn>
                        </p:par>
                        <p:par>
                          <p:cTn id="49" fill="hold">
                            <p:stCondLst>
                              <p:cond delay="4300"/>
                            </p:stCondLst>
                            <p:childTnLst>
                              <p:par>
                                <p:cTn id="50" presetID="12" presetClass="entr" presetSubtype="1"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ppt_y</p:attrName>
                                        </p:attrNameLst>
                                      </p:cBhvr>
                                      <p:tavLst>
                                        <p:tav tm="0">
                                          <p:val>
                                            <p:strVal val="#ppt_y-#ppt_h*1.125000"/>
                                          </p:val>
                                        </p:tav>
                                        <p:tav tm="100000">
                                          <p:val>
                                            <p:strVal val="#ppt_y"/>
                                          </p:val>
                                        </p:tav>
                                      </p:tavLst>
                                    </p:anim>
                                    <p:animEffect transition="in" filter="wipe(down)">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bldLvl="0" animBg="1"/>
      <p:bldP spid="28" grpId="1" bldLvl="0" animBg="1"/>
      <p:bldP spid="28" grpId="2" bldLvl="0" animBg="1"/>
      <p:bldP spid="6" grpId="0" bldLvl="0" animBg="1"/>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287" y="353095"/>
            <a:ext cx="5262188" cy="460375"/>
          </a:xfrm>
          <a:prstGeom prst="rect">
            <a:avLst/>
          </a:prstGeom>
        </p:spPr>
        <p:txBody>
          <a:bodyPr wrap="square">
            <a:spAutoFit/>
          </a:bodyPr>
          <a:lstStyle/>
          <a:p>
            <a:pPr algn="l"/>
            <a:r>
              <a:rPr lang="zh-CN" altLang="en-US" sz="2400" b="1" dirty="0">
                <a:solidFill>
                  <a:srgbClr val="C00000"/>
                </a:solidFill>
                <a:latin typeface="字体视界-NEW魏碑体" panose="02010601030101010101" pitchFamily="2" charset="-122"/>
                <a:ea typeface="字体视界-NEW魏碑体" panose="02010601030101010101" pitchFamily="2" charset="-122"/>
                <a:sym typeface="+mn-ea"/>
              </a:rPr>
              <a:t>党的群众路线教育实践活动</a:t>
            </a:r>
            <a:endParaRPr lang="zh-CN" altLang="en-US" sz="2400" b="1">
              <a:solidFill>
                <a:srgbClr val="C00000"/>
              </a:solidFill>
              <a:latin typeface="字体视界-NEW魏碑体" panose="02010601030101010101" pitchFamily="2" charset="-122"/>
              <a:ea typeface="字体视界-NEW魏碑体" panose="02010601030101010101" pitchFamily="2" charset="-122"/>
            </a:endParaRP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356235" y="1706880"/>
            <a:ext cx="11677650" cy="4832985"/>
          </a:xfrm>
          <a:prstGeom prst="rect">
            <a:avLst/>
          </a:prstGeom>
          <a:noFill/>
          <a:ln w="28575" cap="flat" cmpd="sng" algn="ctr">
            <a:solidFill>
              <a:srgbClr val="C00000"/>
            </a:solidFill>
            <a:prstDash val="sysDot"/>
          </a:ln>
          <a:effectLst/>
        </p:spPr>
        <p:txBody>
          <a:bodyPr rtlCol="0" anchor="ctr"/>
          <a:lstStyle/>
          <a:p>
            <a:pPr algn="ctr" fontAlgn="base">
              <a:spcBef>
                <a:spcPct val="0"/>
              </a:spcBef>
              <a:spcAft>
                <a:spcPct val="0"/>
              </a:spcAft>
              <a:buFont typeface="Arial" panose="020B0604020202090204" pitchFamily="34" charset="0"/>
              <a:buNone/>
              <a:defRPr/>
            </a:pPr>
            <a:endParaRPr lang="zh-CN" altLang="en-US" sz="1350" kern="0">
              <a:solidFill>
                <a:srgbClr val="535258"/>
              </a:solidFill>
              <a:latin typeface="Arial" panose="020B0604020202090204"/>
              <a:ea typeface="微软雅黑" panose="020F0502020204030204"/>
            </a:endParaRPr>
          </a:p>
        </p:txBody>
      </p:sp>
      <p:sp>
        <p:nvSpPr>
          <p:cNvPr id="7" name="矩形 24"/>
          <p:cNvSpPr>
            <a:spLocks noChangeArrowheads="1"/>
          </p:cNvSpPr>
          <p:nvPr/>
        </p:nvSpPr>
        <p:spPr bwMode="auto">
          <a:xfrm>
            <a:off x="422910" y="1846580"/>
            <a:ext cx="11543665" cy="4650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indent="508000" algn="just" defTabSz="1219200" eaLnBrk="1" fontAlgn="auto" hangingPunct="1">
              <a:lnSpc>
                <a:spcPct val="150000"/>
              </a:lnSpc>
              <a:buFont typeface="Arial" panose="020B0604020202090204" pitchFamily="34" charset="0"/>
              <a:buNone/>
              <a:extLst>
                <a:ext uri="{35155182-B16C-46BC-9424-99874614C6A1}">
                  <wpsdc:indentchars xmlns="" xmlns:wpsdc="http://www.wps.cn/officeDocument/2017/drawingmlCustomData" val="200" checksum="282533468"/>
                </a:ext>
              </a:extLst>
            </a:pPr>
            <a:r>
              <a:rPr lang="zh-CN" sz="2400" b="1" dirty="0">
                <a:solidFill>
                  <a:schemeClr val="tx1"/>
                </a:solidFill>
                <a:effectLst/>
                <a:latin typeface="黑体" charset="0"/>
                <a:ea typeface="黑体" charset="0"/>
                <a:cs typeface="宋体" charset="0"/>
              </a:rPr>
              <a:t>党的群众路线教育实践活动全过程，要贯穿“照镜子、正衣冠、洗洗澡、治治病”的总要求</a:t>
            </a:r>
            <a:endParaRPr lang="zh-CN" sz="2800" dirty="0">
              <a:ln w="22225">
                <a:solidFill>
                  <a:schemeClr val="accent2"/>
                </a:solidFill>
                <a:prstDash val="solid"/>
              </a:ln>
              <a:solidFill>
                <a:schemeClr val="accent2">
                  <a:lumMod val="40000"/>
                  <a:lumOff val="60000"/>
                </a:schemeClr>
              </a:solidFill>
              <a:effectLst/>
              <a:latin typeface="黑体" charset="0"/>
              <a:ea typeface="黑体" charset="0"/>
              <a:cs typeface="宋体" charset="0"/>
            </a:endParaRPr>
          </a:p>
          <a:p>
            <a:pPr indent="609600" algn="just" defTabSz="1219200" eaLnBrk="1" fontAlgn="auto" hangingPunct="1">
              <a:lnSpc>
                <a:spcPct val="180000"/>
              </a:lnSpc>
              <a:buFont typeface="Arial" panose="020B0604020202090204" pitchFamily="34" charset="0"/>
              <a:buNone/>
              <a:extLst>
                <a:ext uri="{35155182-B16C-46BC-9424-99874614C6A1}">
                  <wpsdc:indentchars xmlns="" xmlns:wpsdc="http://www.wps.cn/officeDocument/2017/drawingmlCustomData" val="200" checksum="4158780845"/>
                </a:ext>
              </a:extLst>
            </a:pPr>
            <a:r>
              <a:rPr lang="zh-CN" sz="2400" dirty="0">
                <a:ln w="22225">
                  <a:solidFill>
                    <a:schemeClr val="accent2"/>
                  </a:solidFill>
                  <a:prstDash val="solid"/>
                </a:ln>
                <a:solidFill>
                  <a:schemeClr val="accent2">
                    <a:lumMod val="40000"/>
                    <a:lumOff val="60000"/>
                  </a:schemeClr>
                </a:solidFill>
                <a:effectLst/>
                <a:latin typeface="黑体" charset="0"/>
                <a:ea typeface="黑体" charset="0"/>
                <a:cs typeface="宋体" charset="0"/>
              </a:rPr>
              <a:t>洗洗澡：</a:t>
            </a:r>
            <a:r>
              <a:rPr lang="zh-CN" sz="2000" dirty="0">
                <a:solidFill>
                  <a:srgbClr val="000000"/>
                </a:solidFill>
                <a:latin typeface="黑体" charset="0"/>
                <a:ea typeface="黑体" charset="0"/>
                <a:cs typeface="宋体" charset="0"/>
              </a:rPr>
              <a:t>以整风精神开展批评和自我批评，深入分析出现形式主义、官僚主义、享乐主义和奢靡之风的原因，坚持自我净化、自我完善、自我革新、自我提高，既要解决实际问题，更要解决思想问题。</a:t>
            </a:r>
          </a:p>
          <a:p>
            <a:pPr indent="609600" algn="just" defTabSz="1219200" eaLnBrk="1" fontAlgn="auto" hangingPunct="1">
              <a:lnSpc>
                <a:spcPct val="180000"/>
              </a:lnSpc>
              <a:buFont typeface="Arial" panose="020B0604020202090204" pitchFamily="34" charset="0"/>
              <a:buNone/>
              <a:extLst>
                <a:ext uri="{35155182-B16C-46BC-9424-99874614C6A1}">
                  <wpsdc:indentchars xmlns="" xmlns:wpsdc="http://www.wps.cn/officeDocument/2017/drawingmlCustomData" val="200" checksum="4158780845"/>
                </a:ext>
              </a:extLst>
            </a:pPr>
            <a:r>
              <a:rPr lang="zh-CN" sz="2400" dirty="0">
                <a:ln w="22225">
                  <a:solidFill>
                    <a:schemeClr val="accent2"/>
                  </a:solidFill>
                  <a:prstDash val="solid"/>
                </a:ln>
                <a:solidFill>
                  <a:schemeClr val="accent2">
                    <a:lumMod val="40000"/>
                    <a:lumOff val="60000"/>
                  </a:schemeClr>
                </a:solidFill>
                <a:effectLst/>
                <a:latin typeface="黑体" charset="0"/>
                <a:ea typeface="黑体" charset="0"/>
                <a:cs typeface="宋体" charset="0"/>
              </a:rPr>
              <a:t>治治病：</a:t>
            </a:r>
            <a:r>
              <a:rPr lang="zh-CN" sz="2000" dirty="0">
                <a:solidFill>
                  <a:srgbClr val="000000"/>
                </a:solidFill>
                <a:latin typeface="黑体" charset="0"/>
                <a:ea typeface="黑体" charset="0"/>
                <a:cs typeface="宋体" charset="0"/>
              </a:rPr>
              <a:t>坚持惩前毖后、治病救人方针，区别情况、对症下药，对作风方面存在问题的党员、 干部进行教育提醒，对问题严重的进行查处，对与民争利、损害群众利益的不正之风和突出问题进行专项治理</a:t>
            </a:r>
            <a:r>
              <a:rPr lang="zh-CN" altLang="en-US" sz="2000" dirty="0">
                <a:solidFill>
                  <a:srgbClr val="000000"/>
                </a:solidFill>
                <a:latin typeface="黑体" charset="0"/>
                <a:ea typeface="黑体" charset="0"/>
                <a:cs typeface="宋体" charset="0"/>
              </a:rPr>
              <a:t>。</a:t>
            </a:r>
            <a:endParaRPr lang="zh-CN" sz="2000" dirty="0">
              <a:solidFill>
                <a:srgbClr val="000000"/>
              </a:solidFill>
              <a:latin typeface="黑体" charset="0"/>
              <a:ea typeface="黑体" charset="0"/>
              <a:cs typeface="宋体" charset="0"/>
            </a:endParaRPr>
          </a:p>
        </p:txBody>
      </p:sp>
      <p:sp>
        <p:nvSpPr>
          <p:cNvPr id="8" name="矩形 7"/>
          <p:cNvSpPr/>
          <p:nvPr/>
        </p:nvSpPr>
        <p:spPr>
          <a:xfrm>
            <a:off x="356235" y="892175"/>
            <a:ext cx="1803400" cy="737235"/>
          </a:xfrm>
          <a:prstGeom prst="rect">
            <a:avLst/>
          </a:prstGeom>
          <a:ln>
            <a:noFill/>
          </a:ln>
        </p:spPr>
        <p:txBody>
          <a:bodyPr wrap="square">
            <a:spAutoFit/>
          </a:bodyPr>
          <a:lstStyle/>
          <a:p>
            <a:pPr algn="ctr">
              <a:lnSpc>
                <a:spcPct val="150000"/>
              </a:lnSpc>
              <a:spcAft>
                <a:spcPts val="300"/>
              </a:spcAft>
            </a:pPr>
            <a:r>
              <a:rPr lang="zh-CN" altLang="en-US" sz="2800" b="1" dirty="0">
                <a:solidFill>
                  <a:srgbClr val="C00000"/>
                </a:solidFill>
                <a:latin typeface="微软雅黑" panose="020B0503020204020204" pitchFamily="34" charset="-122"/>
                <a:ea typeface="微软雅黑" panose="020B0503020204020204" pitchFamily="34" charset="-122"/>
              </a:rPr>
              <a:t>主要内容</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35" presetClass="path" presetSubtype="0" accel="50000" decel="50000" fill="hold" nodeType="withEffect">
                                  <p:stCondLst>
                                    <p:cond delay="0"/>
                                  </p:stCondLst>
                                  <p:childTnLst>
                                    <p:animMotion origin="layout" path="M -6.25E-7 -3.7037E-6 L 0.18997 -3.7037E-6 " pathEditMode="relative" rAng="0" ptsTypes="AA">
                                      <p:cBhvr>
                                        <p:cTn id="11" dur="1000" spd="-100000" fill="hold"/>
                                        <p:tgtEl>
                                          <p:spTgt spid="25"/>
                                        </p:tgtEl>
                                        <p:attrNameLst>
                                          <p:attrName>ppt_x</p:attrName>
                                          <p:attrName>ppt_y</p:attrName>
                                        </p:attrNameLst>
                                      </p:cBhvr>
                                      <p:rCtr x="9492" y="0"/>
                                    </p:animMotion>
                                  </p:childTnLst>
                                </p:cTn>
                              </p:par>
                              <p:par>
                                <p:cTn id="12" presetID="53" presetClass="entr" presetSubtype="16"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nodeType="withEffect">
                                  <p:stCondLst>
                                    <p:cond delay="0"/>
                                  </p:stCondLst>
                                  <p:childTnLst>
                                    <p:animMotion origin="layout" path="M 0 -3.7037E-6 L -0.41185 -3.7037E-6 " pathEditMode="relative" rAng="0" ptsTypes="AA">
                                      <p:cBhvr>
                                        <p:cTn id="18" dur="1000" spd="-100000" fill="hold"/>
                                        <p:tgtEl>
                                          <p:spTgt spid="26"/>
                                        </p:tgtEl>
                                        <p:attrNameLst>
                                          <p:attrName>ppt_x</p:attrName>
                                          <p:attrName>ppt_y</p:attrName>
                                        </p:attrNameLst>
                                      </p:cBhvr>
                                      <p:rCtr x="-20599"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50" fill="hold"/>
                                        <p:tgtEl>
                                          <p:spTgt spid="28"/>
                                        </p:tgtEl>
                                        <p:attrNameLst>
                                          <p:attrName>ppt_w</p:attrName>
                                        </p:attrNameLst>
                                      </p:cBhvr>
                                      <p:tavLst>
                                        <p:tav tm="0">
                                          <p:val>
                                            <p:fltVal val="0"/>
                                          </p:val>
                                        </p:tav>
                                        <p:tav tm="100000">
                                          <p:val>
                                            <p:strVal val="#ppt_w"/>
                                          </p:val>
                                        </p:tav>
                                      </p:tavLst>
                                    </p:anim>
                                    <p:anim calcmode="lin" valueType="num">
                                      <p:cBhvr>
                                        <p:cTn id="23" dur="250" fill="hold"/>
                                        <p:tgtEl>
                                          <p:spTgt spid="28"/>
                                        </p:tgtEl>
                                        <p:attrNameLst>
                                          <p:attrName>ppt_h</p:attrName>
                                        </p:attrNameLst>
                                      </p:cBhvr>
                                      <p:tavLst>
                                        <p:tav tm="0">
                                          <p:val>
                                            <p:fltVal val="0"/>
                                          </p:val>
                                        </p:tav>
                                        <p:tav tm="100000">
                                          <p:val>
                                            <p:strVal val="#ppt_h"/>
                                          </p:val>
                                        </p:tav>
                                      </p:tavLst>
                                    </p:anim>
                                    <p:animEffect transition="in" filter="fade">
                                      <p:cBhvr>
                                        <p:cTn id="24" dur="250"/>
                                        <p:tgtEl>
                                          <p:spTgt spid="28"/>
                                        </p:tgtEl>
                                      </p:cBhvr>
                                    </p:animEffect>
                                  </p:childTnLst>
                                </p:cTn>
                              </p:par>
                              <p:par>
                                <p:cTn id="25" presetID="6" presetClass="emph" presetSubtype="0" decel="100000" fill="hold" grpId="1" nodeType="withEffect">
                                  <p:stCondLst>
                                    <p:cond delay="200"/>
                                  </p:stCondLst>
                                  <p:childTnLst>
                                    <p:animScale>
                                      <p:cBhvr>
                                        <p:cTn id="26" dur="250" fill="hold"/>
                                        <p:tgtEl>
                                          <p:spTgt spid="28"/>
                                        </p:tgtEl>
                                      </p:cBhvr>
                                      <p:by x="120000" y="120000"/>
                                    </p:animScale>
                                  </p:childTnLst>
                                </p:cTn>
                              </p:par>
                              <p:par>
                                <p:cTn id="27" presetID="6" presetClass="emph" presetSubtype="0" decel="100000" fill="hold" grpId="2" nodeType="withEffect">
                                  <p:stCondLst>
                                    <p:cond delay="400"/>
                                  </p:stCondLst>
                                  <p:childTnLst>
                                    <p:animScale>
                                      <p:cBhvr>
                                        <p:cTn id="28" dur="250" fill="hold"/>
                                        <p:tgtEl>
                                          <p:spTgt spid="28"/>
                                        </p:tgtEl>
                                      </p:cBhvr>
                                      <p:by x="83000" y="83000"/>
                                    </p:animScale>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35" presetClass="path" presetSubtype="0" accel="50000" decel="50000" fill="hold" grpId="1" nodeType="withEffect">
                                  <p:stCondLst>
                                    <p:cond delay="0"/>
                                  </p:stCondLst>
                                  <p:childTnLst>
                                    <p:animMotion origin="layout" path="M -4.375E-6 -3.7037E-6 L -0.30273 -3.7037E-6 " pathEditMode="relative" rAng="0" ptsTypes="AA">
                                      <p:cBhvr>
                                        <p:cTn id="36" dur="1000" spd="-100000" fill="hold"/>
                                        <p:tgtEl>
                                          <p:spTgt spid="27"/>
                                        </p:tgtEl>
                                        <p:attrNameLst>
                                          <p:attrName>ppt_x</p:attrName>
                                          <p:attrName>ppt_y</p:attrName>
                                        </p:attrNameLst>
                                      </p:cBhvr>
                                      <p:rCtr x="-15143" y="0"/>
                                    </p:animMotion>
                                  </p:childTnLst>
                                </p:cTn>
                              </p:par>
                            </p:childTnLst>
                          </p:cTn>
                        </p:par>
                        <p:par>
                          <p:cTn id="37" fill="hold">
                            <p:stCondLst>
                              <p:cond delay="1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3300"/>
                            </p:stCondLst>
                            <p:childTnLst>
                              <p:par>
                                <p:cTn id="46" presetID="21"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heel(1)">
                                      <p:cBhvr>
                                        <p:cTn id="48" dur="1000"/>
                                        <p:tgtEl>
                                          <p:spTgt spid="6"/>
                                        </p:tgtEl>
                                      </p:cBhvr>
                                    </p:animEffect>
                                  </p:childTnLst>
                                </p:cTn>
                              </p:par>
                            </p:childTnLst>
                          </p:cTn>
                        </p:par>
                        <p:par>
                          <p:cTn id="49" fill="hold">
                            <p:stCondLst>
                              <p:cond delay="4300"/>
                            </p:stCondLst>
                            <p:childTnLst>
                              <p:par>
                                <p:cTn id="50" presetID="12" presetClass="entr" presetSubtype="1"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ppt_y</p:attrName>
                                        </p:attrNameLst>
                                      </p:cBhvr>
                                      <p:tavLst>
                                        <p:tav tm="0">
                                          <p:val>
                                            <p:strVal val="#ppt_y-#ppt_h*1.125000"/>
                                          </p:val>
                                        </p:tav>
                                        <p:tav tm="100000">
                                          <p:val>
                                            <p:strVal val="#ppt_y"/>
                                          </p:val>
                                        </p:tav>
                                      </p:tavLst>
                                    </p:anim>
                                    <p:animEffect transition="in" filter="wipe(down)">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bldLvl="0" animBg="1"/>
      <p:bldP spid="28" grpId="1" bldLvl="0" animBg="1"/>
      <p:bldP spid="28" grpId="2" bldLvl="0" animBg="1"/>
      <p:bldP spid="6" grpId="0" bldLvl="0" animBg="1"/>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287" y="353095"/>
            <a:ext cx="5262188" cy="460375"/>
          </a:xfrm>
          <a:prstGeom prst="rect">
            <a:avLst/>
          </a:prstGeom>
        </p:spPr>
        <p:txBody>
          <a:bodyPr wrap="square">
            <a:spAutoFit/>
          </a:bodyPr>
          <a:lstStyle/>
          <a:p>
            <a:pPr algn="l"/>
            <a:r>
              <a:rPr lang="zh-CN" altLang="en-US" sz="2400" b="1" dirty="0">
                <a:solidFill>
                  <a:srgbClr val="C00000"/>
                </a:solidFill>
                <a:latin typeface="字体视界-NEW魏碑体" panose="02010601030101010101" pitchFamily="2" charset="-122"/>
                <a:ea typeface="字体视界-NEW魏碑体" panose="02010601030101010101" pitchFamily="2" charset="-122"/>
                <a:sym typeface="+mn-ea"/>
              </a:rPr>
              <a:t>党的群众路线教育实践活动</a:t>
            </a:r>
            <a:endParaRPr lang="zh-CN" altLang="en-US" sz="2400" b="1">
              <a:solidFill>
                <a:srgbClr val="C00000"/>
              </a:solidFill>
              <a:latin typeface="字体视界-NEW魏碑体" panose="02010601030101010101" pitchFamily="2" charset="-122"/>
              <a:ea typeface="字体视界-NEW魏碑体" panose="02010601030101010101" pitchFamily="2" charset="-122"/>
            </a:endParaRP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356235" y="1706880"/>
            <a:ext cx="11677650" cy="4832985"/>
          </a:xfrm>
          <a:prstGeom prst="rect">
            <a:avLst/>
          </a:prstGeom>
          <a:noFill/>
          <a:ln w="28575" cap="flat" cmpd="sng" algn="ctr">
            <a:solidFill>
              <a:srgbClr val="C00000"/>
            </a:solidFill>
            <a:prstDash val="sysDot"/>
          </a:ln>
          <a:effectLst/>
        </p:spPr>
        <p:txBody>
          <a:bodyPr rtlCol="0" anchor="ctr"/>
          <a:lstStyle/>
          <a:p>
            <a:pPr algn="ctr" fontAlgn="base">
              <a:spcBef>
                <a:spcPct val="0"/>
              </a:spcBef>
              <a:spcAft>
                <a:spcPct val="0"/>
              </a:spcAft>
              <a:buFont typeface="Arial" panose="020B0604020202090204" pitchFamily="34" charset="0"/>
              <a:buNone/>
              <a:defRPr/>
            </a:pPr>
            <a:endParaRPr lang="zh-CN" altLang="en-US" sz="1350" kern="0">
              <a:solidFill>
                <a:srgbClr val="535258"/>
              </a:solidFill>
              <a:latin typeface="Arial" panose="020B0604020202090204"/>
              <a:ea typeface="微软雅黑" panose="020F0502020204030204"/>
            </a:endParaRPr>
          </a:p>
        </p:txBody>
      </p:sp>
      <p:sp>
        <p:nvSpPr>
          <p:cNvPr id="7" name="矩形 24"/>
          <p:cNvSpPr>
            <a:spLocks noChangeArrowheads="1"/>
          </p:cNvSpPr>
          <p:nvPr/>
        </p:nvSpPr>
        <p:spPr bwMode="auto">
          <a:xfrm>
            <a:off x="422910" y="1846580"/>
            <a:ext cx="11543665" cy="426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indent="508000" algn="just" defTabSz="1219200" eaLnBrk="1" fontAlgn="auto" hangingPunct="1">
              <a:lnSpc>
                <a:spcPct val="150000"/>
              </a:lnSpc>
              <a:buFont typeface="Arial" panose="020B0604020202090204" pitchFamily="34" charset="0"/>
              <a:buNone/>
              <a:extLst>
                <a:ext uri="{35155182-B16C-46BC-9424-99874614C6A1}">
                  <wpsdc:indentchars xmlns="" xmlns:wpsdc="http://www.wps.cn/officeDocument/2017/drawingmlCustomData" val="200" checksum="282533468"/>
                </a:ext>
              </a:extLst>
            </a:pPr>
            <a:r>
              <a:rPr lang="zh-CN" sz="2400" b="1" dirty="0">
                <a:solidFill>
                  <a:schemeClr val="tx1"/>
                </a:solidFill>
                <a:effectLst/>
                <a:latin typeface="黑体" charset="0"/>
                <a:ea typeface="黑体" charset="0"/>
                <a:cs typeface="宋体" charset="0"/>
              </a:rPr>
              <a:t>活动以为民务实清廉为主要内容，以贯彻落实中央八项规定精神为切入点，坚决反对“四风”</a:t>
            </a:r>
          </a:p>
          <a:p>
            <a:pPr indent="609600" algn="just" defTabSz="1219200" eaLnBrk="1" fontAlgn="auto" hangingPunct="1">
              <a:lnSpc>
                <a:spcPct val="150000"/>
              </a:lnSpc>
              <a:buFont typeface="Arial" panose="020B0604020202090204" pitchFamily="34" charset="0"/>
              <a:buNone/>
              <a:extLst>
                <a:ext uri="{35155182-B16C-46BC-9424-99874614C6A1}">
                  <wpsdc:indentchars xmlns="" xmlns:wpsdc="http://www.wps.cn/officeDocument/2017/drawingmlCustomData" val="200" checksum="4158780845"/>
                </a:ext>
              </a:extLst>
            </a:pPr>
            <a:r>
              <a:rPr lang="zh-CN" sz="2400" b="1" dirty="0">
                <a:solidFill>
                  <a:schemeClr val="accent1"/>
                </a:solidFill>
                <a:effectLst>
                  <a:outerShdw blurRad="38100" dist="25400" dir="5400000" algn="ctr" rotWithShape="0">
                    <a:srgbClr val="6E747A">
                      <a:alpha val="43000"/>
                    </a:srgbClr>
                  </a:outerShdw>
                </a:effectLst>
                <a:latin typeface="黑体" charset="0"/>
                <a:ea typeface="黑体" charset="0"/>
                <a:cs typeface="宋体" charset="0"/>
              </a:rPr>
              <a:t>反对</a:t>
            </a:r>
            <a:r>
              <a:rPr lang="zh-CN" sz="2400" dirty="0">
                <a:solidFill>
                  <a:schemeClr val="tx1"/>
                </a:solidFill>
                <a:effectLst/>
                <a:latin typeface="黑体" charset="0"/>
                <a:ea typeface="黑体" charset="0"/>
                <a:cs typeface="宋体" charset="0"/>
              </a:rPr>
              <a:t>形式主义：</a:t>
            </a:r>
            <a:r>
              <a:rPr lang="zh-CN" sz="2000" dirty="0">
                <a:solidFill>
                  <a:schemeClr val="tx1"/>
                </a:solidFill>
                <a:effectLst/>
                <a:latin typeface="黑体" charset="0"/>
                <a:ea typeface="黑体" charset="0"/>
                <a:cs typeface="宋体" charset="0"/>
              </a:rPr>
              <a:t>主要是知行不一、不求实效，文山会海、花拳绣腿，贪图虚名、弄虚作假。</a:t>
            </a:r>
          </a:p>
          <a:p>
            <a:pPr indent="609600" algn="just" defTabSz="1219200" eaLnBrk="1" fontAlgn="auto" hangingPunct="1">
              <a:lnSpc>
                <a:spcPct val="150000"/>
              </a:lnSpc>
              <a:buFont typeface="Arial" panose="020B0604020202090204" pitchFamily="34" charset="0"/>
              <a:buNone/>
              <a:extLst>
                <a:ext uri="{35155182-B16C-46BC-9424-99874614C6A1}">
                  <wpsdc:indentchars xmlns="" xmlns:wpsdc="http://www.wps.cn/officeDocument/2017/drawingmlCustomData" val="200" checksum="4158780845"/>
                </a:ext>
              </a:extLst>
            </a:pPr>
            <a:r>
              <a:rPr lang="zh-CN" sz="2400" b="1" dirty="0">
                <a:solidFill>
                  <a:schemeClr val="accent1"/>
                </a:solidFill>
                <a:effectLst>
                  <a:outerShdw blurRad="38100" dist="25400" dir="5400000" algn="ctr" rotWithShape="0">
                    <a:srgbClr val="6E747A">
                      <a:alpha val="43000"/>
                    </a:srgbClr>
                  </a:outerShdw>
                </a:effectLst>
                <a:latin typeface="黑体" charset="0"/>
                <a:ea typeface="黑体" charset="0"/>
                <a:cs typeface="宋体" charset="0"/>
              </a:rPr>
              <a:t>反对</a:t>
            </a:r>
            <a:r>
              <a:rPr lang="zh-CN" sz="2400" dirty="0">
                <a:solidFill>
                  <a:schemeClr val="tx1"/>
                </a:solidFill>
                <a:effectLst/>
                <a:latin typeface="黑体" charset="0"/>
                <a:ea typeface="黑体" charset="0"/>
                <a:cs typeface="宋体" charset="0"/>
              </a:rPr>
              <a:t>官僚主义：</a:t>
            </a:r>
            <a:r>
              <a:rPr lang="zh-CN" sz="2000" dirty="0">
                <a:solidFill>
                  <a:schemeClr val="tx1"/>
                </a:solidFill>
                <a:effectLst/>
                <a:latin typeface="黑体" charset="0"/>
                <a:ea typeface="黑体" charset="0"/>
                <a:cs typeface="宋体" charset="0"/>
              </a:rPr>
              <a:t>官僚主义的要害是，脱离实际、脱离群众，高高在上、漠视现实，唯我独尊、自我膨胀。</a:t>
            </a:r>
            <a:endParaRPr lang="zh-CN" sz="2400" dirty="0">
              <a:solidFill>
                <a:schemeClr val="tx1"/>
              </a:solidFill>
              <a:effectLst/>
              <a:latin typeface="黑体" charset="0"/>
              <a:ea typeface="黑体" charset="0"/>
              <a:cs typeface="宋体" charset="0"/>
            </a:endParaRPr>
          </a:p>
          <a:p>
            <a:pPr indent="609600" algn="just" defTabSz="1219200" eaLnBrk="1" fontAlgn="auto" hangingPunct="1">
              <a:lnSpc>
                <a:spcPct val="150000"/>
              </a:lnSpc>
              <a:buFont typeface="Arial" panose="020B0604020202090204" pitchFamily="34" charset="0"/>
              <a:buNone/>
              <a:extLst>
                <a:ext uri="{35155182-B16C-46BC-9424-99874614C6A1}">
                  <wpsdc:indentchars xmlns="" xmlns:wpsdc="http://www.wps.cn/officeDocument/2017/drawingmlCustomData" val="200" checksum="4158780845"/>
                </a:ext>
              </a:extLst>
            </a:pPr>
            <a:r>
              <a:rPr lang="zh-CN" sz="2400" b="1" dirty="0">
                <a:solidFill>
                  <a:schemeClr val="accent1"/>
                </a:solidFill>
                <a:effectLst>
                  <a:outerShdw blurRad="38100" dist="25400" dir="5400000" algn="ctr" rotWithShape="0">
                    <a:srgbClr val="6E747A">
                      <a:alpha val="43000"/>
                    </a:srgbClr>
                  </a:outerShdw>
                </a:effectLst>
                <a:latin typeface="黑体" charset="0"/>
                <a:ea typeface="黑体" charset="0"/>
                <a:cs typeface="宋体" charset="0"/>
              </a:rPr>
              <a:t>反对</a:t>
            </a:r>
            <a:r>
              <a:rPr lang="zh-CN" sz="2400" dirty="0">
                <a:solidFill>
                  <a:schemeClr val="tx1"/>
                </a:solidFill>
                <a:effectLst/>
                <a:latin typeface="黑体" charset="0"/>
                <a:ea typeface="黑体" charset="0"/>
                <a:cs typeface="宋体" charset="0"/>
              </a:rPr>
              <a:t>享乐主义：</a:t>
            </a:r>
            <a:r>
              <a:rPr lang="zh-CN" sz="2000" dirty="0">
                <a:solidFill>
                  <a:schemeClr val="tx1"/>
                </a:solidFill>
                <a:effectLst/>
                <a:latin typeface="黑体" charset="0"/>
                <a:ea typeface="黑体" charset="0"/>
                <a:cs typeface="宋体" charset="0"/>
              </a:rPr>
              <a:t>精神懈怠、不思进取，追名逐利、贪图享受，讲究排场、玩风盛行。</a:t>
            </a:r>
          </a:p>
          <a:p>
            <a:pPr indent="609600" algn="just" defTabSz="1219200" eaLnBrk="1" fontAlgn="auto" hangingPunct="1">
              <a:lnSpc>
                <a:spcPct val="150000"/>
              </a:lnSpc>
              <a:buFont typeface="Arial" panose="020B0604020202090204" pitchFamily="34" charset="0"/>
              <a:buNone/>
              <a:extLst>
                <a:ext uri="{35155182-B16C-46BC-9424-99874614C6A1}">
                  <wpsdc:indentchars xmlns="" xmlns:wpsdc="http://www.wps.cn/officeDocument/2017/drawingmlCustomData" val="200" checksum="4158780845"/>
                </a:ext>
              </a:extLst>
            </a:pPr>
            <a:r>
              <a:rPr lang="zh-CN" sz="2400" b="1" dirty="0">
                <a:solidFill>
                  <a:schemeClr val="accent1"/>
                </a:solidFill>
                <a:effectLst>
                  <a:outerShdw blurRad="38100" dist="25400" dir="5400000" algn="ctr" rotWithShape="0">
                    <a:srgbClr val="6E747A">
                      <a:alpha val="43000"/>
                    </a:srgbClr>
                  </a:outerShdw>
                </a:effectLst>
                <a:latin typeface="黑体" charset="0"/>
                <a:ea typeface="黑体" charset="0"/>
                <a:cs typeface="宋体" charset="0"/>
              </a:rPr>
              <a:t>反对</a:t>
            </a:r>
            <a:r>
              <a:rPr lang="zh-CN" sz="2400" dirty="0">
                <a:solidFill>
                  <a:schemeClr val="tx1"/>
                </a:solidFill>
                <a:effectLst/>
                <a:latin typeface="黑体" charset="0"/>
                <a:ea typeface="黑体" charset="0"/>
                <a:cs typeface="宋体" charset="0"/>
              </a:rPr>
              <a:t>奢靡之风：</a:t>
            </a:r>
            <a:r>
              <a:rPr lang="zh-CN" sz="2000" dirty="0">
                <a:solidFill>
                  <a:schemeClr val="tx1"/>
                </a:solidFill>
                <a:effectLst/>
                <a:latin typeface="黑体" charset="0"/>
                <a:ea typeface="黑体" charset="0"/>
                <a:cs typeface="宋体" charset="0"/>
              </a:rPr>
              <a:t>铺张浪费、挥霍无度，大兴土木、节庆泛滥，生活奢华、骄奢淫逸，甚至以权谋私、腐化堕落。</a:t>
            </a:r>
          </a:p>
        </p:txBody>
      </p:sp>
      <p:sp>
        <p:nvSpPr>
          <p:cNvPr id="8" name="矩形 7"/>
          <p:cNvSpPr/>
          <p:nvPr/>
        </p:nvSpPr>
        <p:spPr>
          <a:xfrm>
            <a:off x="356235" y="892175"/>
            <a:ext cx="1803400" cy="737235"/>
          </a:xfrm>
          <a:prstGeom prst="rect">
            <a:avLst/>
          </a:prstGeom>
          <a:ln>
            <a:noFill/>
          </a:ln>
        </p:spPr>
        <p:txBody>
          <a:bodyPr wrap="square">
            <a:spAutoFit/>
          </a:bodyPr>
          <a:lstStyle/>
          <a:p>
            <a:pPr algn="ctr">
              <a:lnSpc>
                <a:spcPct val="150000"/>
              </a:lnSpc>
              <a:spcAft>
                <a:spcPts val="300"/>
              </a:spcAft>
            </a:pPr>
            <a:r>
              <a:rPr lang="zh-CN" altLang="en-US" sz="2800" b="1" dirty="0">
                <a:solidFill>
                  <a:srgbClr val="C00000"/>
                </a:solidFill>
                <a:latin typeface="微软雅黑" panose="020B0503020204020204" pitchFamily="34" charset="-122"/>
                <a:ea typeface="微软雅黑" panose="020B0503020204020204" pitchFamily="34" charset="-122"/>
              </a:rPr>
              <a:t>主要内容</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35" presetClass="path" presetSubtype="0" accel="50000" decel="50000" fill="hold" nodeType="withEffect">
                                  <p:stCondLst>
                                    <p:cond delay="0"/>
                                  </p:stCondLst>
                                  <p:childTnLst>
                                    <p:animMotion origin="layout" path="M -6.25E-7 -3.7037E-6 L 0.18997 -3.7037E-6 " pathEditMode="relative" rAng="0" ptsTypes="AA">
                                      <p:cBhvr>
                                        <p:cTn id="11" dur="1000" spd="-100000" fill="hold"/>
                                        <p:tgtEl>
                                          <p:spTgt spid="25"/>
                                        </p:tgtEl>
                                        <p:attrNameLst>
                                          <p:attrName>ppt_x</p:attrName>
                                          <p:attrName>ppt_y</p:attrName>
                                        </p:attrNameLst>
                                      </p:cBhvr>
                                      <p:rCtr x="9492" y="0"/>
                                    </p:animMotion>
                                  </p:childTnLst>
                                </p:cTn>
                              </p:par>
                              <p:par>
                                <p:cTn id="12" presetID="53" presetClass="entr" presetSubtype="16"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nodeType="withEffect">
                                  <p:stCondLst>
                                    <p:cond delay="0"/>
                                  </p:stCondLst>
                                  <p:childTnLst>
                                    <p:animMotion origin="layout" path="M 0 -3.7037E-6 L -0.41185 -3.7037E-6 " pathEditMode="relative" rAng="0" ptsTypes="AA">
                                      <p:cBhvr>
                                        <p:cTn id="18" dur="1000" spd="-100000" fill="hold"/>
                                        <p:tgtEl>
                                          <p:spTgt spid="26"/>
                                        </p:tgtEl>
                                        <p:attrNameLst>
                                          <p:attrName>ppt_x</p:attrName>
                                          <p:attrName>ppt_y</p:attrName>
                                        </p:attrNameLst>
                                      </p:cBhvr>
                                      <p:rCtr x="-20599"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50" fill="hold"/>
                                        <p:tgtEl>
                                          <p:spTgt spid="28"/>
                                        </p:tgtEl>
                                        <p:attrNameLst>
                                          <p:attrName>ppt_w</p:attrName>
                                        </p:attrNameLst>
                                      </p:cBhvr>
                                      <p:tavLst>
                                        <p:tav tm="0">
                                          <p:val>
                                            <p:fltVal val="0"/>
                                          </p:val>
                                        </p:tav>
                                        <p:tav tm="100000">
                                          <p:val>
                                            <p:strVal val="#ppt_w"/>
                                          </p:val>
                                        </p:tav>
                                      </p:tavLst>
                                    </p:anim>
                                    <p:anim calcmode="lin" valueType="num">
                                      <p:cBhvr>
                                        <p:cTn id="23" dur="250" fill="hold"/>
                                        <p:tgtEl>
                                          <p:spTgt spid="28"/>
                                        </p:tgtEl>
                                        <p:attrNameLst>
                                          <p:attrName>ppt_h</p:attrName>
                                        </p:attrNameLst>
                                      </p:cBhvr>
                                      <p:tavLst>
                                        <p:tav tm="0">
                                          <p:val>
                                            <p:fltVal val="0"/>
                                          </p:val>
                                        </p:tav>
                                        <p:tav tm="100000">
                                          <p:val>
                                            <p:strVal val="#ppt_h"/>
                                          </p:val>
                                        </p:tav>
                                      </p:tavLst>
                                    </p:anim>
                                    <p:animEffect transition="in" filter="fade">
                                      <p:cBhvr>
                                        <p:cTn id="24" dur="250"/>
                                        <p:tgtEl>
                                          <p:spTgt spid="28"/>
                                        </p:tgtEl>
                                      </p:cBhvr>
                                    </p:animEffect>
                                  </p:childTnLst>
                                </p:cTn>
                              </p:par>
                              <p:par>
                                <p:cTn id="25" presetID="6" presetClass="emph" presetSubtype="0" decel="100000" fill="hold" grpId="1" nodeType="withEffect">
                                  <p:stCondLst>
                                    <p:cond delay="200"/>
                                  </p:stCondLst>
                                  <p:childTnLst>
                                    <p:animScale>
                                      <p:cBhvr>
                                        <p:cTn id="26" dur="250" fill="hold"/>
                                        <p:tgtEl>
                                          <p:spTgt spid="28"/>
                                        </p:tgtEl>
                                      </p:cBhvr>
                                      <p:by x="120000" y="120000"/>
                                    </p:animScale>
                                  </p:childTnLst>
                                </p:cTn>
                              </p:par>
                              <p:par>
                                <p:cTn id="27" presetID="6" presetClass="emph" presetSubtype="0" decel="100000" fill="hold" grpId="2" nodeType="withEffect">
                                  <p:stCondLst>
                                    <p:cond delay="400"/>
                                  </p:stCondLst>
                                  <p:childTnLst>
                                    <p:animScale>
                                      <p:cBhvr>
                                        <p:cTn id="28" dur="250" fill="hold"/>
                                        <p:tgtEl>
                                          <p:spTgt spid="28"/>
                                        </p:tgtEl>
                                      </p:cBhvr>
                                      <p:by x="83000" y="83000"/>
                                    </p:animScale>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35" presetClass="path" presetSubtype="0" accel="50000" decel="50000" fill="hold" grpId="1" nodeType="withEffect">
                                  <p:stCondLst>
                                    <p:cond delay="0"/>
                                  </p:stCondLst>
                                  <p:childTnLst>
                                    <p:animMotion origin="layout" path="M -4.375E-6 -3.7037E-6 L -0.30273 -3.7037E-6 " pathEditMode="relative" rAng="0" ptsTypes="AA">
                                      <p:cBhvr>
                                        <p:cTn id="36" dur="1000" spd="-100000" fill="hold"/>
                                        <p:tgtEl>
                                          <p:spTgt spid="27"/>
                                        </p:tgtEl>
                                        <p:attrNameLst>
                                          <p:attrName>ppt_x</p:attrName>
                                          <p:attrName>ppt_y</p:attrName>
                                        </p:attrNameLst>
                                      </p:cBhvr>
                                      <p:rCtr x="-15143" y="0"/>
                                    </p:animMotion>
                                  </p:childTnLst>
                                </p:cTn>
                              </p:par>
                            </p:childTnLst>
                          </p:cTn>
                        </p:par>
                        <p:par>
                          <p:cTn id="37" fill="hold">
                            <p:stCondLst>
                              <p:cond delay="1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3300"/>
                            </p:stCondLst>
                            <p:childTnLst>
                              <p:par>
                                <p:cTn id="46" presetID="21"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heel(1)">
                                      <p:cBhvr>
                                        <p:cTn id="48" dur="1000"/>
                                        <p:tgtEl>
                                          <p:spTgt spid="6"/>
                                        </p:tgtEl>
                                      </p:cBhvr>
                                    </p:animEffect>
                                  </p:childTnLst>
                                </p:cTn>
                              </p:par>
                            </p:childTnLst>
                          </p:cTn>
                        </p:par>
                        <p:par>
                          <p:cTn id="49" fill="hold">
                            <p:stCondLst>
                              <p:cond delay="4300"/>
                            </p:stCondLst>
                            <p:childTnLst>
                              <p:par>
                                <p:cTn id="50" presetID="12" presetClass="entr" presetSubtype="1"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ppt_y</p:attrName>
                                        </p:attrNameLst>
                                      </p:cBhvr>
                                      <p:tavLst>
                                        <p:tav tm="0">
                                          <p:val>
                                            <p:strVal val="#ppt_y-#ppt_h*1.125000"/>
                                          </p:val>
                                        </p:tav>
                                        <p:tav tm="100000">
                                          <p:val>
                                            <p:strVal val="#ppt_y"/>
                                          </p:val>
                                        </p:tav>
                                      </p:tavLst>
                                    </p:anim>
                                    <p:animEffect transition="in" filter="wipe(down)">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bldLvl="0" animBg="1"/>
      <p:bldP spid="28" grpId="1" bldLvl="0" animBg="1"/>
      <p:bldP spid="28" grpId="2" bldLvl="0" animBg="1"/>
      <p:bldP spid="6" grpId="0" bldLvl="0" animBg="1"/>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287" y="353095"/>
            <a:ext cx="5262188" cy="460375"/>
          </a:xfrm>
          <a:prstGeom prst="rect">
            <a:avLst/>
          </a:prstGeom>
        </p:spPr>
        <p:txBody>
          <a:bodyPr wrap="square">
            <a:spAutoFit/>
          </a:bodyPr>
          <a:lstStyle/>
          <a:p>
            <a:pPr algn="l"/>
            <a:r>
              <a:rPr lang="zh-CN" altLang="en-US" sz="2400" b="1" dirty="0">
                <a:solidFill>
                  <a:srgbClr val="C00000"/>
                </a:solidFill>
                <a:latin typeface="字体视界-NEW魏碑体" panose="02010601030101010101" pitchFamily="2" charset="-122"/>
                <a:ea typeface="字体视界-NEW魏碑体" panose="02010601030101010101" pitchFamily="2" charset="-122"/>
                <a:sym typeface="+mn-ea"/>
              </a:rPr>
              <a:t>党的群众路线教育实践活动</a:t>
            </a:r>
            <a:endParaRPr lang="zh-CN" altLang="en-US" sz="2400" b="1">
              <a:solidFill>
                <a:srgbClr val="C00000"/>
              </a:solidFill>
              <a:latin typeface="字体视界-NEW魏碑体" panose="02010601030101010101" pitchFamily="2" charset="-122"/>
              <a:ea typeface="字体视界-NEW魏碑体" panose="02010601030101010101" pitchFamily="2" charset="-122"/>
            </a:endParaRP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356235" y="1629410"/>
            <a:ext cx="7731125" cy="4803775"/>
          </a:xfrm>
          <a:prstGeom prst="rect">
            <a:avLst/>
          </a:prstGeom>
          <a:noFill/>
          <a:ln w="28575" cap="flat" cmpd="sng" algn="ctr">
            <a:solidFill>
              <a:srgbClr val="C00000"/>
            </a:solidFill>
            <a:prstDash val="sysDot"/>
          </a:ln>
          <a:effectLst/>
        </p:spPr>
        <p:txBody>
          <a:bodyPr rtlCol="0" anchor="ctr"/>
          <a:lstStyle/>
          <a:p>
            <a:pPr algn="ctr" fontAlgn="base">
              <a:spcBef>
                <a:spcPct val="0"/>
              </a:spcBef>
              <a:spcAft>
                <a:spcPct val="0"/>
              </a:spcAft>
              <a:buFont typeface="Arial" panose="020B0604020202090204" pitchFamily="34" charset="0"/>
              <a:buNone/>
              <a:defRPr/>
            </a:pPr>
            <a:endParaRPr lang="zh-CN" altLang="en-US" sz="1350" kern="0">
              <a:solidFill>
                <a:srgbClr val="535258"/>
              </a:solidFill>
              <a:latin typeface="Arial" panose="020B0604020202090204"/>
              <a:ea typeface="微软雅黑" panose="020F0502020204030204"/>
            </a:endParaRPr>
          </a:p>
        </p:txBody>
      </p:sp>
      <p:sp>
        <p:nvSpPr>
          <p:cNvPr id="7" name="矩形 24"/>
          <p:cNvSpPr>
            <a:spLocks noChangeArrowheads="1"/>
          </p:cNvSpPr>
          <p:nvPr/>
        </p:nvSpPr>
        <p:spPr bwMode="auto">
          <a:xfrm>
            <a:off x="356870" y="1629410"/>
            <a:ext cx="7731760"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itchFamily="2" charset="-122"/>
              </a:defRPr>
            </a:lvl9pPr>
          </a:lstStyle>
          <a:p>
            <a:pPr indent="0" algn="just" defTabSz="1219200" eaLnBrk="1" hangingPunct="1">
              <a:lnSpc>
                <a:spcPct val="130000"/>
              </a:lnSpc>
              <a:buFont typeface="Arial" panose="020B0604020202090204" pitchFamily="34" charset="0"/>
              <a:buNone/>
            </a:pPr>
            <a:r>
              <a:rPr lang="zh-CN" sz="2000" dirty="0">
                <a:solidFill>
                  <a:srgbClr val="000000"/>
                </a:solidFill>
                <a:latin typeface="黑体" charset="0"/>
                <a:ea typeface="黑体" charset="0"/>
                <a:cs typeface="宋体" charset="0"/>
              </a:rPr>
              <a:t>这次活动使党在群众中的威信和形象进一步树立，党心民心进一步凝聚，形成了推动改革发展的强大正能量。</a:t>
            </a:r>
          </a:p>
          <a:p>
            <a:pPr marL="285750" indent="-285750" algn="just" defTabSz="1219200" eaLnBrk="1" hangingPunct="1">
              <a:lnSpc>
                <a:spcPct val="130000"/>
              </a:lnSpc>
              <a:buFont typeface="Arial" panose="020B0604020202090204" pitchFamily="34" charset="0"/>
              <a:buChar char="•"/>
            </a:pPr>
            <a:r>
              <a:rPr lang="zh-CN" sz="2000" dirty="0">
                <a:solidFill>
                  <a:srgbClr val="000000"/>
                </a:solidFill>
                <a:latin typeface="黑体" charset="0"/>
                <a:ea typeface="黑体" charset="0"/>
                <a:cs typeface="宋体" charset="0"/>
              </a:rPr>
              <a:t>一是</a:t>
            </a:r>
            <a:r>
              <a:rPr lang="zh-CN" sz="2000" b="1" dirty="0">
                <a:solidFill>
                  <a:srgbClr val="FF0000"/>
                </a:solidFill>
                <a:latin typeface="黑体" charset="0"/>
                <a:ea typeface="黑体" charset="0"/>
                <a:cs typeface="宋体" charset="0"/>
              </a:rPr>
              <a:t>广大党员、干部受到马克思主义群众观点的深刻教育</a:t>
            </a:r>
            <a:r>
              <a:rPr lang="zh-CN" sz="2000" dirty="0">
                <a:solidFill>
                  <a:srgbClr val="000000"/>
                </a:solidFill>
                <a:latin typeface="黑体" charset="0"/>
                <a:ea typeface="黑体" charset="0"/>
                <a:cs typeface="宋体" charset="0"/>
              </a:rPr>
              <a:t>，贯彻党的群众路线的自觉性和坚定性明显增强。</a:t>
            </a:r>
          </a:p>
          <a:p>
            <a:pPr marL="285750" indent="-285750" algn="just" defTabSz="1219200" eaLnBrk="1" hangingPunct="1">
              <a:lnSpc>
                <a:spcPct val="130000"/>
              </a:lnSpc>
              <a:buFont typeface="Arial" panose="020B0604020202090204" pitchFamily="34" charset="0"/>
              <a:buChar char="•"/>
            </a:pPr>
            <a:r>
              <a:rPr lang="zh-CN" sz="2000" dirty="0">
                <a:solidFill>
                  <a:srgbClr val="000000"/>
                </a:solidFill>
                <a:latin typeface="黑体" charset="0"/>
                <a:ea typeface="黑体" charset="0"/>
                <a:cs typeface="宋体" charset="0"/>
              </a:rPr>
              <a:t>二是</a:t>
            </a:r>
            <a:r>
              <a:rPr lang="zh-CN" sz="2000" b="1" dirty="0">
                <a:solidFill>
                  <a:srgbClr val="FF0000"/>
                </a:solidFill>
                <a:latin typeface="黑体" charset="0"/>
                <a:ea typeface="黑体" charset="0"/>
                <a:cs typeface="宋体" charset="0"/>
              </a:rPr>
              <a:t>形式主义、官僚主义、享乐主义和奢靡之风得到有力整治</a:t>
            </a:r>
            <a:r>
              <a:rPr lang="zh-CN" sz="2000" dirty="0">
                <a:solidFill>
                  <a:srgbClr val="000000"/>
                </a:solidFill>
                <a:latin typeface="黑体" charset="0"/>
                <a:ea typeface="黑体" charset="0"/>
                <a:cs typeface="宋体" charset="0"/>
              </a:rPr>
              <a:t>，群众反映强烈的突出问题得到有效解决。</a:t>
            </a:r>
          </a:p>
          <a:p>
            <a:pPr marL="285750" indent="-285750" algn="just" defTabSz="1219200" eaLnBrk="1" hangingPunct="1">
              <a:lnSpc>
                <a:spcPct val="130000"/>
              </a:lnSpc>
              <a:buFont typeface="Arial" panose="020B0604020202090204" pitchFamily="34" charset="0"/>
              <a:buChar char="•"/>
            </a:pPr>
            <a:r>
              <a:rPr lang="zh-CN" sz="2000" dirty="0">
                <a:solidFill>
                  <a:srgbClr val="000000"/>
                </a:solidFill>
                <a:latin typeface="黑体" charset="0"/>
                <a:ea typeface="黑体" charset="0"/>
                <a:cs typeface="宋体" charset="0"/>
              </a:rPr>
              <a:t>三是</a:t>
            </a:r>
            <a:r>
              <a:rPr lang="zh-CN" sz="2000" b="1" dirty="0">
                <a:solidFill>
                  <a:srgbClr val="FF0000"/>
                </a:solidFill>
                <a:latin typeface="黑体" charset="0"/>
                <a:ea typeface="黑体" charset="0"/>
                <a:cs typeface="宋体" charset="0"/>
              </a:rPr>
              <a:t>恢复和发扬了批评和自我批评优良传统</a:t>
            </a:r>
            <a:r>
              <a:rPr lang="zh-CN" sz="2000" dirty="0">
                <a:solidFill>
                  <a:srgbClr val="000000"/>
                </a:solidFill>
                <a:latin typeface="黑体" charset="0"/>
                <a:ea typeface="黑体" charset="0"/>
                <a:cs typeface="宋体" charset="0"/>
              </a:rPr>
              <a:t>，探索了新形势下严肃党内政治生活的有效途径。</a:t>
            </a:r>
            <a:endParaRPr lang="en-US" altLang="zh-CN" sz="2000" dirty="0">
              <a:solidFill>
                <a:srgbClr val="000000"/>
              </a:solidFill>
              <a:latin typeface="黑体" charset="0"/>
              <a:ea typeface="黑体" charset="0"/>
              <a:cs typeface="宋体" charset="0"/>
            </a:endParaRPr>
          </a:p>
          <a:p>
            <a:pPr marL="285750" indent="-285750" algn="just" defTabSz="1219200" eaLnBrk="1" hangingPunct="1">
              <a:lnSpc>
                <a:spcPct val="130000"/>
              </a:lnSpc>
              <a:buFont typeface="Arial" panose="020B0604020202090204" pitchFamily="34" charset="0"/>
              <a:buChar char="•"/>
            </a:pPr>
            <a:r>
              <a:rPr lang="zh-CN" sz="2000" dirty="0">
                <a:solidFill>
                  <a:srgbClr val="000000"/>
                </a:solidFill>
                <a:latin typeface="黑体" charset="0"/>
                <a:ea typeface="黑体" charset="0"/>
                <a:cs typeface="宋体" charset="0"/>
              </a:rPr>
              <a:t>四是</a:t>
            </a:r>
            <a:r>
              <a:rPr lang="zh-CN" sz="2000" b="1" dirty="0">
                <a:solidFill>
                  <a:srgbClr val="FF0000"/>
                </a:solidFill>
                <a:latin typeface="黑体" charset="0"/>
                <a:ea typeface="黑体" charset="0"/>
                <a:cs typeface="宋体" charset="0"/>
              </a:rPr>
              <a:t>以转作风、改作风为重点的制度体系更加完善</a:t>
            </a:r>
            <a:r>
              <a:rPr lang="zh-CN" sz="2000" dirty="0">
                <a:solidFill>
                  <a:srgbClr val="000000"/>
                </a:solidFill>
                <a:latin typeface="黑体" charset="0"/>
                <a:ea typeface="黑体" charset="0"/>
                <a:cs typeface="宋体" charset="0"/>
              </a:rPr>
              <a:t>，制度执行力和约束力得到增强。</a:t>
            </a:r>
            <a:endParaRPr lang="en-US" altLang="zh-CN" sz="2000" dirty="0">
              <a:solidFill>
                <a:srgbClr val="000000"/>
              </a:solidFill>
              <a:latin typeface="黑体" charset="0"/>
              <a:ea typeface="黑体" charset="0"/>
              <a:cs typeface="宋体" charset="0"/>
            </a:endParaRPr>
          </a:p>
          <a:p>
            <a:pPr marL="285750" indent="-285750" algn="just" defTabSz="1219200" eaLnBrk="1" hangingPunct="1">
              <a:lnSpc>
                <a:spcPct val="130000"/>
              </a:lnSpc>
              <a:buFont typeface="Arial" panose="020B0604020202090204" pitchFamily="34" charset="0"/>
              <a:buChar char="•"/>
            </a:pPr>
            <a:r>
              <a:rPr lang="zh-CN" sz="2000" dirty="0">
                <a:solidFill>
                  <a:srgbClr val="000000"/>
                </a:solidFill>
                <a:latin typeface="黑体" charset="0"/>
                <a:ea typeface="黑体" charset="0"/>
                <a:cs typeface="宋体" charset="0"/>
              </a:rPr>
              <a:t>五是</a:t>
            </a:r>
            <a:r>
              <a:rPr lang="zh-CN" sz="2000" b="1" dirty="0">
                <a:solidFill>
                  <a:srgbClr val="FF0000"/>
                </a:solidFill>
                <a:latin typeface="黑体" charset="0"/>
                <a:ea typeface="黑体" charset="0"/>
                <a:cs typeface="宋体" charset="0"/>
              </a:rPr>
              <a:t>影响群众切身利益的症结难点得到突破</a:t>
            </a:r>
            <a:r>
              <a:rPr lang="zh-CN" sz="2000" dirty="0">
                <a:solidFill>
                  <a:srgbClr val="000000"/>
                </a:solidFill>
                <a:latin typeface="黑体" charset="0"/>
                <a:ea typeface="黑体" charset="0"/>
                <a:cs typeface="宋体" charset="0"/>
              </a:rPr>
              <a:t>，党的执政基础更加稳固。</a:t>
            </a:r>
          </a:p>
        </p:txBody>
      </p:sp>
      <p:sp>
        <p:nvSpPr>
          <p:cNvPr id="8" name="矩形 7"/>
          <p:cNvSpPr/>
          <p:nvPr/>
        </p:nvSpPr>
        <p:spPr>
          <a:xfrm>
            <a:off x="356235" y="892175"/>
            <a:ext cx="1803400" cy="737235"/>
          </a:xfrm>
          <a:prstGeom prst="rect">
            <a:avLst/>
          </a:prstGeom>
          <a:ln>
            <a:noFill/>
          </a:ln>
        </p:spPr>
        <p:txBody>
          <a:bodyPr wrap="square">
            <a:spAutoFit/>
          </a:bodyPr>
          <a:lstStyle/>
          <a:p>
            <a:pPr algn="ctr">
              <a:lnSpc>
                <a:spcPct val="150000"/>
              </a:lnSpc>
              <a:spcAft>
                <a:spcPts val="300"/>
              </a:spcAft>
              <a:buClrTx/>
              <a:buSzTx/>
              <a:buFontTx/>
            </a:pPr>
            <a:r>
              <a:rPr lang="zh-CN" altLang="en-US" sz="2800" b="1" dirty="0">
                <a:solidFill>
                  <a:srgbClr val="C00000"/>
                </a:solidFill>
                <a:latin typeface="微软雅黑" panose="020B0503020204020204" pitchFamily="34" charset="-122"/>
                <a:ea typeface="微软雅黑" panose="020B0503020204020204" pitchFamily="34" charset="-122"/>
                <a:sym typeface="+mn-ea"/>
              </a:rPr>
              <a:t>活动成效</a:t>
            </a:r>
          </a:p>
        </p:txBody>
      </p:sp>
      <p:pic>
        <p:nvPicPr>
          <p:cNvPr id="4" name="图片 3"/>
          <p:cNvPicPr>
            <a:picLocks noChangeAspect="1"/>
          </p:cNvPicPr>
          <p:nvPr/>
        </p:nvPicPr>
        <p:blipFill>
          <a:blip r:embed="rId4"/>
          <a:stretch>
            <a:fillRect/>
          </a:stretch>
        </p:blipFill>
        <p:spPr>
          <a:xfrm>
            <a:off x="8311515" y="4124325"/>
            <a:ext cx="3658235" cy="2308860"/>
          </a:xfrm>
          <a:prstGeom prst="rect">
            <a:avLst/>
          </a:prstGeom>
        </p:spPr>
      </p:pic>
      <p:pic>
        <p:nvPicPr>
          <p:cNvPr id="5" name="图片 4"/>
          <p:cNvPicPr>
            <a:picLocks noChangeAspect="1"/>
          </p:cNvPicPr>
          <p:nvPr/>
        </p:nvPicPr>
        <p:blipFill>
          <a:blip r:embed="rId5"/>
          <a:stretch>
            <a:fillRect/>
          </a:stretch>
        </p:blipFill>
        <p:spPr>
          <a:xfrm>
            <a:off x="8310880" y="1629410"/>
            <a:ext cx="3658235" cy="230949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35" presetClass="path" presetSubtype="0" accel="50000" decel="50000" fill="hold" nodeType="withEffect">
                                  <p:stCondLst>
                                    <p:cond delay="0"/>
                                  </p:stCondLst>
                                  <p:childTnLst>
                                    <p:animMotion origin="layout" path="M -6.25E-7 -3.7037E-6 L 0.18997 -3.7037E-6 " pathEditMode="relative" rAng="0" ptsTypes="AA">
                                      <p:cBhvr>
                                        <p:cTn id="11" dur="1000" spd="-100000" fill="hold"/>
                                        <p:tgtEl>
                                          <p:spTgt spid="25"/>
                                        </p:tgtEl>
                                        <p:attrNameLst>
                                          <p:attrName>ppt_x</p:attrName>
                                          <p:attrName>ppt_y</p:attrName>
                                        </p:attrNameLst>
                                      </p:cBhvr>
                                      <p:rCtr x="9492" y="0"/>
                                    </p:animMotion>
                                  </p:childTnLst>
                                </p:cTn>
                              </p:par>
                              <p:par>
                                <p:cTn id="12" presetID="53" presetClass="entr" presetSubtype="16"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par>
                                <p:cTn id="17" presetID="35" presetClass="path" presetSubtype="0" accel="50000" decel="50000" fill="hold" nodeType="withEffect">
                                  <p:stCondLst>
                                    <p:cond delay="0"/>
                                  </p:stCondLst>
                                  <p:childTnLst>
                                    <p:animMotion origin="layout" path="M 0 -3.7037E-6 L -0.41185 -3.7037E-6 " pathEditMode="relative" rAng="0" ptsTypes="AA">
                                      <p:cBhvr>
                                        <p:cTn id="18" dur="1000" spd="-100000" fill="hold"/>
                                        <p:tgtEl>
                                          <p:spTgt spid="26"/>
                                        </p:tgtEl>
                                        <p:attrNameLst>
                                          <p:attrName>ppt_x</p:attrName>
                                          <p:attrName>ppt_y</p:attrName>
                                        </p:attrNameLst>
                                      </p:cBhvr>
                                      <p:rCtr x="-20599"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250" fill="hold"/>
                                        <p:tgtEl>
                                          <p:spTgt spid="28"/>
                                        </p:tgtEl>
                                        <p:attrNameLst>
                                          <p:attrName>ppt_w</p:attrName>
                                        </p:attrNameLst>
                                      </p:cBhvr>
                                      <p:tavLst>
                                        <p:tav tm="0">
                                          <p:val>
                                            <p:fltVal val="0"/>
                                          </p:val>
                                        </p:tav>
                                        <p:tav tm="100000">
                                          <p:val>
                                            <p:strVal val="#ppt_w"/>
                                          </p:val>
                                        </p:tav>
                                      </p:tavLst>
                                    </p:anim>
                                    <p:anim calcmode="lin" valueType="num">
                                      <p:cBhvr>
                                        <p:cTn id="23" dur="250" fill="hold"/>
                                        <p:tgtEl>
                                          <p:spTgt spid="28"/>
                                        </p:tgtEl>
                                        <p:attrNameLst>
                                          <p:attrName>ppt_h</p:attrName>
                                        </p:attrNameLst>
                                      </p:cBhvr>
                                      <p:tavLst>
                                        <p:tav tm="0">
                                          <p:val>
                                            <p:fltVal val="0"/>
                                          </p:val>
                                        </p:tav>
                                        <p:tav tm="100000">
                                          <p:val>
                                            <p:strVal val="#ppt_h"/>
                                          </p:val>
                                        </p:tav>
                                      </p:tavLst>
                                    </p:anim>
                                    <p:animEffect transition="in" filter="fade">
                                      <p:cBhvr>
                                        <p:cTn id="24" dur="250"/>
                                        <p:tgtEl>
                                          <p:spTgt spid="28"/>
                                        </p:tgtEl>
                                      </p:cBhvr>
                                    </p:animEffect>
                                  </p:childTnLst>
                                </p:cTn>
                              </p:par>
                              <p:par>
                                <p:cTn id="25" presetID="6" presetClass="emph" presetSubtype="0" decel="100000" fill="hold" grpId="1" nodeType="withEffect">
                                  <p:stCondLst>
                                    <p:cond delay="200"/>
                                  </p:stCondLst>
                                  <p:childTnLst>
                                    <p:animScale>
                                      <p:cBhvr>
                                        <p:cTn id="26" dur="250" fill="hold"/>
                                        <p:tgtEl>
                                          <p:spTgt spid="28"/>
                                        </p:tgtEl>
                                      </p:cBhvr>
                                      <p:by x="120000" y="120000"/>
                                    </p:animScale>
                                  </p:childTnLst>
                                </p:cTn>
                              </p:par>
                              <p:par>
                                <p:cTn id="27" presetID="6" presetClass="emph" presetSubtype="0" decel="100000" fill="hold" grpId="2" nodeType="withEffect">
                                  <p:stCondLst>
                                    <p:cond delay="400"/>
                                  </p:stCondLst>
                                  <p:childTnLst>
                                    <p:animScale>
                                      <p:cBhvr>
                                        <p:cTn id="28" dur="250" fill="hold"/>
                                        <p:tgtEl>
                                          <p:spTgt spid="28"/>
                                        </p:tgtEl>
                                      </p:cBhvr>
                                      <p:by x="83000" y="83000"/>
                                    </p:animScale>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35" presetClass="path" presetSubtype="0" accel="50000" decel="50000" fill="hold" grpId="1" nodeType="withEffect">
                                  <p:stCondLst>
                                    <p:cond delay="0"/>
                                  </p:stCondLst>
                                  <p:childTnLst>
                                    <p:animMotion origin="layout" path="M -4.375E-6 -3.7037E-6 L -0.30273 -3.7037E-6 " pathEditMode="relative" rAng="0" ptsTypes="AA">
                                      <p:cBhvr>
                                        <p:cTn id="36" dur="1000" spd="-100000" fill="hold"/>
                                        <p:tgtEl>
                                          <p:spTgt spid="27"/>
                                        </p:tgtEl>
                                        <p:attrNameLst>
                                          <p:attrName>ppt_x</p:attrName>
                                          <p:attrName>ppt_y</p:attrName>
                                        </p:attrNameLst>
                                      </p:cBhvr>
                                      <p:rCtr x="-15143" y="0"/>
                                    </p:animMotion>
                                  </p:childTnLst>
                                </p:cTn>
                              </p:par>
                            </p:childTnLst>
                          </p:cTn>
                        </p:par>
                        <p:par>
                          <p:cTn id="37" fill="hold">
                            <p:stCondLst>
                              <p:cond delay="15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3300"/>
                            </p:stCondLst>
                            <p:childTnLst>
                              <p:par>
                                <p:cTn id="46" presetID="21" presetClass="entr" presetSubtype="1"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heel(1)">
                                      <p:cBhvr>
                                        <p:cTn id="48" dur="1000"/>
                                        <p:tgtEl>
                                          <p:spTgt spid="6"/>
                                        </p:tgtEl>
                                      </p:cBhvr>
                                    </p:animEffect>
                                  </p:childTnLst>
                                </p:cTn>
                              </p:par>
                            </p:childTnLst>
                          </p:cTn>
                        </p:par>
                        <p:par>
                          <p:cTn id="49" fill="hold">
                            <p:stCondLst>
                              <p:cond delay="4300"/>
                            </p:stCondLst>
                            <p:childTnLst>
                              <p:par>
                                <p:cTn id="50" presetID="12" presetClass="entr" presetSubtype="1"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p:tgtEl>
                                          <p:spTgt spid="7"/>
                                        </p:tgtEl>
                                        <p:attrNameLst>
                                          <p:attrName>ppt_y</p:attrName>
                                        </p:attrNameLst>
                                      </p:cBhvr>
                                      <p:tavLst>
                                        <p:tav tm="0">
                                          <p:val>
                                            <p:strVal val="#ppt_y-#ppt_h*1.125000"/>
                                          </p:val>
                                        </p:tav>
                                        <p:tav tm="100000">
                                          <p:val>
                                            <p:strVal val="#ppt_y"/>
                                          </p:val>
                                        </p:tav>
                                      </p:tavLst>
                                    </p:anim>
                                    <p:animEffect transition="in" filter="wipe(down)">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bldLvl="0" animBg="1"/>
      <p:bldP spid="28" grpId="1" bldLvl="0" animBg="1"/>
      <p:bldP spid="28" grpId="2" bldLvl="0" animBg="1"/>
      <p:bldP spid="6" grpId="0" bldLvl="0" animBg="1"/>
      <p:bldP spid="7"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主题1">
  <a:themeElements>
    <a:clrScheme name="自定义 3">
      <a:dk1>
        <a:sysClr val="windowText" lastClr="000000"/>
      </a:dk1>
      <a:lt1>
        <a:sysClr val="window" lastClr="FFFFFF"/>
      </a:lt1>
      <a:dk2>
        <a:srgbClr val="BE0000"/>
      </a:dk2>
      <a:lt2>
        <a:srgbClr val="E7E6E6"/>
      </a:lt2>
      <a:accent1>
        <a:srgbClr val="BE0000"/>
      </a:accent1>
      <a:accent2>
        <a:srgbClr val="ED7D31"/>
      </a:accent2>
      <a:accent3>
        <a:srgbClr val="D20000"/>
      </a:accent3>
      <a:accent4>
        <a:srgbClr val="FFC000"/>
      </a:accent4>
      <a:accent5>
        <a:srgbClr val="4472C4"/>
      </a:accent5>
      <a:accent6>
        <a:srgbClr val="70AD47"/>
      </a:accent6>
      <a:hlink>
        <a:srgbClr val="0563C1"/>
      </a:hlink>
      <a:folHlink>
        <a:srgbClr val="954F72"/>
      </a:folHlink>
    </a:clrScheme>
    <a:fontScheme name="31y2jr50">
      <a:majorFont>
        <a:latin typeface="Microsoft YaHei"/>
        <a:ea typeface="字魂35号-经典雅黑"/>
        <a:cs typeface=""/>
      </a:majorFont>
      <a:minorFont>
        <a:latin typeface="Microsoft YaHei"/>
        <a:ea typeface="字魂35号-经典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927</TotalTime>
  <Words>5951</Words>
  <Application>Microsoft Office PowerPoint</Application>
  <PresentationFormat>宽屏</PresentationFormat>
  <Paragraphs>286</Paragraphs>
  <Slides>40</Slides>
  <Notes>40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40</vt:i4>
      </vt:variant>
    </vt:vector>
  </HeadingPairs>
  <TitlesOfParts>
    <vt:vector size="50" baseType="lpstr">
      <vt:lpstr>仿宋</vt:lpstr>
      <vt:lpstr>黑体</vt:lpstr>
      <vt:lpstr>华文楷体</vt:lpstr>
      <vt:lpstr>微软雅黑</vt:lpstr>
      <vt:lpstr>微软雅黑</vt:lpstr>
      <vt:lpstr>字体视界-NEW魏碑体</vt:lpstr>
      <vt:lpstr>Arial</vt:lpstr>
      <vt:lpstr>Calibri</vt:lpstr>
      <vt:lpstr>Wingdings</vt:lpstr>
      <vt:lpstr>主题1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kan</dc:creator>
  <dc:description>http://www.ypppt.com/</dc:description>
  <cp:lastModifiedBy>1249814309@qq.com</cp:lastModifiedBy>
  <cp:revision>59</cp:revision>
  <dcterms:created xsi:type="dcterms:W3CDTF">2023-04-17T16:52:17Z</dcterms:created>
  <dcterms:modified xsi:type="dcterms:W3CDTF">2023-04-20T02:26:11Z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4F39ACABD229CAADFA203C64CC7B6A47</vt:lpwstr>
  </property>
  <property fmtid="{D5CDD505-2E9C-101B-9397-08002B2CF9AE}" pid="3" name="KSOProductBuildVer">
    <vt:lpwstr>2052-3.9.3.6359</vt:lpwstr>
  </property>
</Properties>
</file>